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8" r:id="rId6"/>
    <p:sldId id="287" r:id="rId7"/>
    <p:sldId id="257" r:id="rId8"/>
    <p:sldId id="259" r:id="rId9"/>
    <p:sldId id="267" r:id="rId10"/>
    <p:sldId id="261" r:id="rId11"/>
    <p:sldId id="260" r:id="rId12"/>
    <p:sldId id="285" r:id="rId13"/>
    <p:sldId id="262" r:id="rId14"/>
    <p:sldId id="263" r:id="rId15"/>
    <p:sldId id="270" r:id="rId16"/>
    <p:sldId id="272" r:id="rId17"/>
    <p:sldId id="273" r:id="rId18"/>
    <p:sldId id="271" r:id="rId19"/>
    <p:sldId id="275" r:id="rId20"/>
    <p:sldId id="264" r:id="rId21"/>
    <p:sldId id="284" r:id="rId22"/>
    <p:sldId id="278" r:id="rId23"/>
    <p:sldId id="279" r:id="rId24"/>
    <p:sldId id="280" r:id="rId25"/>
    <p:sldId id="288" r:id="rId26"/>
    <p:sldId id="282" r:id="rId27"/>
    <p:sldId id="268" r:id="rId28"/>
    <p:sldId id="265" r:id="rId29"/>
    <p:sldId id="289" r:id="rId30"/>
    <p:sldId id="290" r:id="rId31"/>
    <p:sldId id="281" r:id="rId32"/>
  </p:sldIdLst>
  <p:sldSz cx="18288000" cy="10287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Glacial Indifference" panose="020B0604020202020204" charset="0"/>
      <p:regular r:id="rId36"/>
    </p:embeddedFont>
    <p:embeddedFont>
      <p:font typeface="Marcellu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C47807-AA67-30D1-EE22-15EC5AAC4A58}" name="Ambra Ierardi" initials="AI" userId="S::S4843302@studenti.unige.it::5406f01b-8cf7-437c-820e-e21c13357a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5" autoAdjust="0"/>
    <p:restoredTop sz="92624" autoAdjust="0"/>
  </p:normalViewPr>
  <p:slideViewPr>
    <p:cSldViewPr>
      <p:cViewPr varScale="1">
        <p:scale>
          <a:sx n="50" d="100"/>
          <a:sy n="50" d="100"/>
        </p:scale>
        <p:origin x="37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2472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6C8CBC-9436-22F7-791E-4012043682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D11FA-A171-A9BE-C9FC-572E958122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F011-ABF7-43CA-9AB4-FFB0B2064E6B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82E56-77AC-0232-E7CB-8FAB1D73F1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5F8B2-07D6-56A0-B15F-3D3FA1BC07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C55B5-E28C-4775-8C9A-62AB530F0A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064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8T14:46:08.166"/>
    </inkml:context>
    <inkml:brush xml:id="br0">
      <inkml:brushProperty name="width" value="0.07938" units="cm"/>
      <inkml:brushProperty name="height" value="0.07938" units="cm"/>
      <inkml:brushProperty name="color" value="#4F81BD"/>
    </inkml:brush>
  </inkml:definitions>
  <inkml:trace contextRef="#ctx0" brushRef="#br0">3 7644 23114,'-2'-91'0,"8"-204"0,11 1 0,12 1 0,12 1 0,11 2 0,10 2 0,13 4 0,11 1 0,10 5 0,11 4 0,11 4 0,11 5 0,9 5 0,11 6 0,-142 245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53:34.607"/>
    </inkml:context>
    <inkml:brush xml:id="br0">
      <inkml:brushProperty name="width" value="0.07938" units="cm"/>
      <inkml:brushProperty name="height" value="0.07938" units="cm"/>
      <inkml:brushProperty name="color" value="#1F497D"/>
    </inkml:brush>
  </inkml:definitions>
  <inkml:trace contextRef="#ctx0" brushRef="#br0">0 0 18742,'0'4839'0,"9358"-4839"0,-9358-4839 0,-9358 4839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58:13.449"/>
    </inkml:context>
    <inkml:brush xml:id="br0">
      <inkml:brushProperty name="width" value="0.07938" units="cm"/>
      <inkml:brushProperty name="height" value="0.07938" units="cm"/>
      <inkml:brushProperty name="color" value="#1F497D"/>
    </inkml:brush>
  </inkml:definitions>
  <inkml:trace contextRef="#ctx0" brushRef="#br0">0 0 18742,'0'4839'0,"9358"-4839"0,-9358-4839 0,-9358 4839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58:54.047"/>
    </inkml:context>
    <inkml:brush xml:id="br0">
      <inkml:brushProperty name="width" value="0.07938" units="cm"/>
      <inkml:brushProperty name="height" value="0.07938" units="cm"/>
      <inkml:brushProperty name="color" value="#1F497D"/>
    </inkml:brush>
  </inkml:definitions>
  <inkml:trace contextRef="#ctx0" brushRef="#br0">0 0 18742,'0'4839'0,"9358"-4839"0,-9358-4839 0,-9358 4839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5:59:35.321"/>
    </inkml:context>
    <inkml:brush xml:id="br0">
      <inkml:brushProperty name="width" value="0.07938" units="cm"/>
      <inkml:brushProperty name="height" value="0.07938" units="cm"/>
      <inkml:brushProperty name="color" value="#1F497D"/>
    </inkml:brush>
  </inkml:definitions>
  <inkml:trace contextRef="#ctx0" brushRef="#br0">0 0 18742,'0'4839'0,"9358"-4839"0,-9358-4839 0,-9358 4839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22T16:01:48.452"/>
    </inkml:context>
    <inkml:brush xml:id="br0">
      <inkml:brushProperty name="width" value="0.07938" units="cm"/>
      <inkml:brushProperty name="height" value="0.07938" units="cm"/>
      <inkml:brushProperty name="color" value="#1F497D"/>
    </inkml:brush>
  </inkml:definitions>
  <inkml:trace contextRef="#ctx0" brushRef="#br0">0 0 18742,'0'4839'0,"9358"-4839"0,-9358-4839 0,-9358 4839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17551-ACC1-4905-AE3F-9017FA7C89F1}" type="datetimeFigureOut">
              <a:rPr lang="en-US" smtClean="0"/>
              <a:t>8/29/2025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238F0-02AC-42EA-98A2-0FC0A32842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64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3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8A937-A355-5BD9-12B8-22A0BC88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53D7D-22D3-8C55-CB05-34261FCE4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2FCBC-32FA-E04A-3E5F-7861356FB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19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90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501B6-B692-A91C-D6FE-972E5688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9AAFDF-F55D-278D-919B-834A79B8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20E9C-91AA-3FC2-9D7B-E6D0F7810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 and cons of AUV and ROV</a:t>
            </a:r>
          </a:p>
        </p:txBody>
      </p:sp>
    </p:spTree>
    <p:extLst>
      <p:ext uri="{BB962C8B-B14F-4D97-AF65-F5344CB8AC3E}">
        <p14:creationId xmlns:p14="http://schemas.microsoft.com/office/powerpoint/2010/main" val="244568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8A937-A355-5BD9-12B8-22A0BC88E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53D7D-22D3-8C55-CB05-34261FCE4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2FCBC-32FA-E04A-3E5F-7861356FB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16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E7AE0-F074-AE6E-555E-7DFF910B4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72389-1CFF-71CB-B91A-DD2E103FB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FA20F9-C342-EF74-3B9F-89E9123E7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5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17E45-6E47-BD86-77DC-CAE004E3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070DA-CCF2-C631-CA7A-F097CD6A3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922B9-B6DB-239F-C296-6D1096ECE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3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79CBA-9969-7BC3-1B74-997B271D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CA77B9-C724-E761-2854-3464DB0AE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2E670-8B50-0F8D-87B5-75AB29E0B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Would’ve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more fair to use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noise</a:t>
            </a:r>
            <a:r>
              <a:rPr lang="it-IT" dirty="0"/>
              <a:t> for a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comparison</a:t>
            </a:r>
            <a:endParaRPr lang="it-IT" dirty="0"/>
          </a:p>
          <a:p>
            <a:r>
              <a:rPr lang="it-IT" dirty="0"/>
              <a:t>I </a:t>
            </a:r>
            <a:r>
              <a:rPr lang="it-IT" dirty="0" err="1"/>
              <a:t>expect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behavior</a:t>
            </a:r>
            <a:r>
              <a:rPr lang="it-IT" dirty="0"/>
              <a:t> with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settings -&gt; </a:t>
            </a:r>
            <a:r>
              <a:rPr lang="it-IT" dirty="0" err="1"/>
              <a:t>Further</a:t>
            </a:r>
            <a:r>
              <a:rPr lang="it-IT" dirty="0"/>
              <a:t>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56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CS 1 -&gt; </a:t>
            </a:r>
            <a:r>
              <a:rPr lang="it-IT" dirty="0" err="1"/>
              <a:t>if</a:t>
            </a:r>
            <a:r>
              <a:rPr lang="it-IT" dirty="0"/>
              <a:t> i </a:t>
            </a:r>
            <a:r>
              <a:rPr lang="it-IT" dirty="0" err="1"/>
              <a:t>decrease</a:t>
            </a:r>
            <a:r>
              <a:rPr lang="it-IT" dirty="0"/>
              <a:t> the </a:t>
            </a:r>
            <a:r>
              <a:rPr lang="it-IT" dirty="0" err="1"/>
              <a:t>noise</a:t>
            </a:r>
            <a:r>
              <a:rPr lang="it-IT" dirty="0"/>
              <a:t>, i </a:t>
            </a:r>
            <a:r>
              <a:rPr lang="it-IT" dirty="0" err="1"/>
              <a:t>expect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to </a:t>
            </a:r>
            <a:r>
              <a:rPr lang="it-IT" dirty="0" err="1"/>
              <a:t>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22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SMC: make the system </a:t>
            </a:r>
            <a:r>
              <a:rPr lang="it-IT" dirty="0" err="1"/>
              <a:t>move</a:t>
            </a:r>
            <a:r>
              <a:rPr lang="it-IT" dirty="0"/>
              <a:t> on a </a:t>
            </a:r>
            <a:r>
              <a:rPr lang="it-IT" dirty="0" err="1"/>
              <a:t>surface</a:t>
            </a:r>
            <a:r>
              <a:rPr lang="it-IT" dirty="0"/>
              <a:t> (‘sliding </a:t>
            </a:r>
            <a:r>
              <a:rPr lang="it-IT" dirty="0" err="1"/>
              <a:t>surface</a:t>
            </a:r>
            <a:r>
              <a:rPr lang="it-IT" dirty="0"/>
              <a:t>’), </a:t>
            </a:r>
            <a:r>
              <a:rPr lang="it-IT" dirty="0" err="1"/>
              <a:t>designing</a:t>
            </a:r>
            <a:r>
              <a:rPr lang="it-IT" dirty="0"/>
              <a:t> the controllers </a:t>
            </a:r>
            <a:r>
              <a:rPr lang="it-IT" dirty="0" err="1"/>
              <a:t>properly</a:t>
            </a:r>
            <a:r>
              <a:rPr lang="it-IT" dirty="0"/>
              <a:t>. Once on the </a:t>
            </a:r>
            <a:r>
              <a:rPr lang="it-IT" dirty="0" err="1"/>
              <a:t>surface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follows the </a:t>
            </a:r>
            <a:r>
              <a:rPr lang="it-IT" dirty="0" err="1"/>
              <a:t>desired</a:t>
            </a:r>
            <a:r>
              <a:rPr lang="it-IT" dirty="0"/>
              <a:t> dynamics.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model </a:t>
            </a:r>
            <a:r>
              <a:rPr lang="it-IT" dirty="0" err="1"/>
              <a:t>uncertainties</a:t>
            </a:r>
            <a:r>
              <a:rPr lang="it-IT" dirty="0"/>
              <a:t> and </a:t>
            </a:r>
            <a:r>
              <a:rPr lang="it-IT" dirty="0" err="1"/>
              <a:t>disturbances</a:t>
            </a:r>
            <a:r>
              <a:rPr lang="it-I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94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6F67-43DC-51EB-CF04-486E1F76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ADD7C-61D2-0370-F51F-B6CDECDC0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DADD5-5F15-D8B2-8AD8-40F0F464A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0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NOAA = National Oceanic and Atmospheric Administration ----- URI = University of Rhode Island ----- WHOI = Woods Hole Oceanographic Institution</a:t>
            </a:r>
          </a:p>
        </p:txBody>
      </p:sp>
    </p:spTree>
    <p:extLst>
      <p:ext uri="{BB962C8B-B14F-4D97-AF65-F5344CB8AC3E}">
        <p14:creationId xmlns:p14="http://schemas.microsoft.com/office/powerpoint/2010/main" val="948422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665A4-3CE8-F637-AA6E-B9CE5F8B4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6DEAC-8387-C071-CCBC-A7ED36E1C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E8B9FA-A8C6-02F1-6D42-F6E4D1204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27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Heave</a:t>
            </a:r>
            <a:r>
              <a:rPr lang="it-IT" dirty="0"/>
              <a:t> dillo solo a voce tanto è tutto uguale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9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2B833-451F-C730-7A7D-860BE1B9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F1CFF-2A53-8784-712F-9D4845D1C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2D46D-DE68-D2CF-3542-0D1C9A57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Heave</a:t>
            </a:r>
            <a:r>
              <a:rPr lang="it-IT" dirty="0"/>
              <a:t> dillo solo a voce tanto è tutto uguale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2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177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97619-5BDA-DE3C-4953-E3FB9374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7B2D-BD77-2BE3-50E1-63D1A9FBF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764E3-DCED-9E9D-AEC4-ADA8F5818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573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Numeric -&gt; lighter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20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2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Avoid integrator saturation to prevent longer response time on the error’s 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59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7DF69-3DD3-4CC3-9E13-ADB9C5953D75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3AF5-F4F3-48D5-A353-188996492ACF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DEA69-FF17-4285-AD94-6EF2237D3DC9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697B4-64FA-411E-8335-60A733D44BD3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E4899-21AB-41EB-BB1C-DBC43E64718C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16015-C1EE-421D-B267-AC66135D1984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6CCF-E223-476D-A4C1-2AB037F54482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371B1-4D79-452D-BF63-C9E9EC82BC97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CDC7-547D-4ABC-8078-ED4A8FCF312A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E0CE-5CD4-4328-ABA6-C2B4EE95E7E0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1D075-A212-4C75-9FBB-E581E681062E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3EB78-C54B-4030-A6EB-FC7F380CD3FF}" type="datetime1">
              <a:rPr lang="en-US" smtClean="0"/>
              <a:t>8/29/2025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9.png"/><Relationship Id="rId21" Type="http://schemas.openxmlformats.org/officeDocument/2006/relationships/image" Target="../media/image2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2.xm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75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4.png"/><Relationship Id="rId4" Type="http://schemas.openxmlformats.org/officeDocument/2006/relationships/video" Target="../media/media2.mp4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media" Target="../media/media4.mp4"/><Relationship Id="rId7" Type="http://schemas.openxmlformats.org/officeDocument/2006/relationships/image" Target="../media/image7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8.png"/><Relationship Id="rId4" Type="http://schemas.openxmlformats.org/officeDocument/2006/relationships/video" Target="../media/media4.mp4"/><Relationship Id="rId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80.png"/><Relationship Id="rId9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12.png"/><Relationship Id="rId10" Type="http://schemas.openxmlformats.org/officeDocument/2006/relationships/image" Target="../media/image14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444"/>
            </a:stretch>
          </a:blipFill>
        </p:spPr>
        <p:txBody>
          <a:bodyPr/>
          <a:lstStyle/>
          <a:p>
            <a:endParaRPr lang="en-US" noProof="0" dirty="0"/>
          </a:p>
        </p:txBody>
      </p:sp>
      <p:sp>
        <p:nvSpPr>
          <p:cNvPr id="3" name="TextBox 3"/>
          <p:cNvSpPr txBox="1"/>
          <p:nvPr/>
        </p:nvSpPr>
        <p:spPr>
          <a:xfrm>
            <a:off x="914400" y="1369824"/>
            <a:ext cx="16459200" cy="341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6000" noProof="0" dirty="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AN UNDERWATER DOCKING SYSTEM </a:t>
            </a:r>
          </a:p>
          <a:p>
            <a:pPr algn="ctr">
              <a:lnSpc>
                <a:spcPts val="14419"/>
              </a:lnSpc>
            </a:pPr>
            <a:r>
              <a:rPr lang="en-US" sz="6000" noProof="0" dirty="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FOR SUSTAINED PRESENCE AT SEA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" y="6579810"/>
            <a:ext cx="4738672" cy="1434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Author:</a:t>
            </a:r>
          </a:p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AMBRA IERARDI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193F2C3-0996-B3BC-27C5-862674C40470}"/>
              </a:ext>
            </a:extLst>
          </p:cNvPr>
          <p:cNvSpPr txBox="1"/>
          <p:nvPr/>
        </p:nvSpPr>
        <p:spPr>
          <a:xfrm>
            <a:off x="12988298" y="6515100"/>
            <a:ext cx="5195872" cy="29219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Supervisors:</a:t>
            </a:r>
          </a:p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ANTONIO PASCOAL</a:t>
            </a:r>
          </a:p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ENRICO SIMETTI</a:t>
            </a:r>
          </a:p>
          <a:p>
            <a:pPr>
              <a:lnSpc>
                <a:spcPts val="5796"/>
              </a:lnSpc>
              <a:spcBef>
                <a:spcPct val="0"/>
              </a:spcBef>
            </a:pPr>
            <a:r>
              <a:rPr lang="en-US" sz="4140" noProof="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OLIVIER KERMORGANT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EB425-974B-81DC-12B9-27C7D2E8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1</a:t>
            </a:fld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7" name="Picture 6" descr="A logo with blue and yellow squares&#10;&#10;AI-generated content may be incorrect.">
            <a:extLst>
              <a:ext uri="{FF2B5EF4-FFF2-40B4-BE49-F238E27FC236}">
                <a16:creationId xmlns:a16="http://schemas.microsoft.com/office/drawing/2014/main" id="{0C708057-071A-A14A-E6AB-DEF8E9B2EC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190500"/>
            <a:ext cx="3111629" cy="1557278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BC3EF5A-29C2-037B-C88A-7FA182C8BE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786913"/>
            <a:ext cx="3429000" cy="1605587"/>
          </a:xfrm>
          <a:prstGeom prst="rect">
            <a:avLst/>
          </a:prstGeom>
        </p:spPr>
      </p:pic>
      <p:pic>
        <p:nvPicPr>
          <p:cNvPr id="20" name="Picture 19" descr="A black background with a black circle&#10;&#10;AI-generated content may be incorrect.">
            <a:extLst>
              <a:ext uri="{FF2B5EF4-FFF2-40B4-BE49-F238E27FC236}">
                <a16:creationId xmlns:a16="http://schemas.microsoft.com/office/drawing/2014/main" id="{401D6920-32C9-3752-59E9-7140758B1B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9088" y="190500"/>
            <a:ext cx="1832092" cy="1557278"/>
          </a:xfrm>
          <a:prstGeom prst="rect">
            <a:avLst/>
          </a:prstGeom>
        </p:spPr>
      </p:pic>
      <p:pic>
        <p:nvPicPr>
          <p:cNvPr id="1026" name="Picture 2" descr="EMARO">
            <a:extLst>
              <a:ext uri="{FF2B5EF4-FFF2-40B4-BE49-F238E27FC236}">
                <a16:creationId xmlns:a16="http://schemas.microsoft.com/office/drawing/2014/main" id="{34DC1ED3-C904-EAC5-BB57-422CF121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16" y="190500"/>
            <a:ext cx="3247368" cy="155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8"/>
    </mc:Choice>
    <mc:Fallback xmlns="">
      <p:transition spd="slow" advTm="30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32779" y="0"/>
            <a:ext cx="5755221" cy="10287000"/>
            <a:chOff x="0" y="0"/>
            <a:chExt cx="89163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634" cy="1593725"/>
            </a:xfrm>
            <a:custGeom>
              <a:avLst/>
              <a:gdLst/>
              <a:ahLst/>
              <a:cxnLst/>
              <a:rect l="l" t="t" r="r" b="b"/>
              <a:pathLst>
                <a:path w="891634" h="1593725">
                  <a:moveTo>
                    <a:pt x="0" y="0"/>
                  </a:moveTo>
                  <a:lnTo>
                    <a:pt x="891634" y="0"/>
                  </a:lnTo>
                  <a:lnTo>
                    <a:pt x="891634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12522840" y="3455025"/>
                <a:ext cx="5755221" cy="337695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13"/>
                  </a:lnSpc>
                </a:pPr>
                <a:r>
                  <a:rPr lang="en-US" sz="6000" noProof="0" dirty="0">
                    <a:solidFill>
                      <a:schemeClr val="bg1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RELATIVE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𝑟</m:t>
                        </m:r>
                      </m:sub>
                    </m:sSub>
                  </m:oMath>
                </a14:m>
                <a:endParaRPr lang="en-US" sz="6000" b="0" noProof="0" dirty="0">
                  <a:solidFill>
                    <a:schemeClr val="bg1"/>
                  </a:solidFill>
                  <a:latin typeface="Marcellus"/>
                  <a:ea typeface="Marcellus"/>
                  <a:cs typeface="Marcellus"/>
                  <a:sym typeface="Marcellus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840" y="3455025"/>
                <a:ext cx="5755221" cy="3376950"/>
              </a:xfrm>
              <a:prstGeom prst="rect">
                <a:avLst/>
              </a:prstGeom>
              <a:blipFill>
                <a:blip r:embed="rId3"/>
                <a:stretch>
                  <a:fillRect l="-1483" t="-2527" r="-5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7050132" y="1536893"/>
                <a:ext cx="4953000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𝑟</m:t>
                          </m:r>
                        </m:sub>
                      </m:sSub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≜</m:t>
                      </m:r>
                      <m:sSub>
                        <m:sSub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𝐷𝑆</m:t>
                          </m:r>
                        </m:sub>
                      </m:sSub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−</m:t>
                      </m:r>
                      <m:sSub>
                        <m:sSub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𝜓</m:t>
                          </m:r>
                        </m:e>
                        <m:sub>
                          <m: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𝐴𝑈𝑉</m:t>
                          </m:r>
                        </m:sub>
                      </m:sSub>
                    </m:oMath>
                  </m:oMathPara>
                </a14:m>
                <a:endParaRPr lang="en-US" sz="4400" spc="75" noProof="0" dirty="0">
                  <a:solidFill>
                    <a:srgbClr val="405987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132" y="1536893"/>
                <a:ext cx="4953000" cy="474489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3BDDA83F-BCF3-064E-BA42-D99FE6B1EC0D}"/>
              </a:ext>
            </a:extLst>
          </p:cNvPr>
          <p:cNvSpPr txBox="1">
            <a:spLocks/>
          </p:cNvSpPr>
          <p:nvPr/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10</a:t>
            </a:fld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64E12-A1A6-34D7-ED8B-466004263ADA}"/>
              </a:ext>
            </a:extLst>
          </p:cNvPr>
          <p:cNvSpPr/>
          <p:nvPr/>
        </p:nvSpPr>
        <p:spPr>
          <a:xfrm rot="18900000">
            <a:off x="9050250" y="5334740"/>
            <a:ext cx="1086056" cy="238476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" name="Conexão reta unidirecional 7">
            <a:extLst>
              <a:ext uri="{FF2B5EF4-FFF2-40B4-BE49-F238E27FC236}">
                <a16:creationId xmlns:a16="http://schemas.microsoft.com/office/drawing/2014/main" id="{AFB14F7F-7762-D943-8D77-B1F87D22DB28}"/>
              </a:ext>
            </a:extLst>
          </p:cNvPr>
          <p:cNvCxnSpPr>
            <a:cxnSpLocks/>
          </p:cNvCxnSpPr>
          <p:nvPr/>
        </p:nvCxnSpPr>
        <p:spPr>
          <a:xfrm rot="18900000">
            <a:off x="9590444" y="6339427"/>
            <a:ext cx="572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13">
            <a:extLst>
              <a:ext uri="{FF2B5EF4-FFF2-40B4-BE49-F238E27FC236}">
                <a16:creationId xmlns:a16="http://schemas.microsoft.com/office/drawing/2014/main" id="{23A4520B-0129-8FB6-49F2-C078D3943254}"/>
              </a:ext>
            </a:extLst>
          </p:cNvPr>
          <p:cNvCxnSpPr>
            <a:cxnSpLocks/>
          </p:cNvCxnSpPr>
          <p:nvPr/>
        </p:nvCxnSpPr>
        <p:spPr>
          <a:xfrm rot="13500000">
            <a:off x="9199917" y="6339426"/>
            <a:ext cx="572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970D906-84AA-AF7B-33B1-695672673007}"/>
              </a:ext>
            </a:extLst>
          </p:cNvPr>
          <p:cNvSpPr/>
          <p:nvPr/>
        </p:nvSpPr>
        <p:spPr>
          <a:xfrm>
            <a:off x="4359082" y="1933368"/>
            <a:ext cx="259080" cy="27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C72DA7-F892-3FEB-0260-04342EF73BAA}"/>
              </a:ext>
            </a:extLst>
          </p:cNvPr>
          <p:cNvSpPr/>
          <p:nvPr/>
        </p:nvSpPr>
        <p:spPr>
          <a:xfrm>
            <a:off x="4343512" y="5642557"/>
            <a:ext cx="259080" cy="27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CaixaDeTexto 18">
            <a:extLst>
              <a:ext uri="{FF2B5EF4-FFF2-40B4-BE49-F238E27FC236}">
                <a16:creationId xmlns:a16="http://schemas.microsoft.com/office/drawing/2014/main" id="{CDEF050B-A6AF-2611-558E-F3B4F8136099}"/>
              </a:ext>
            </a:extLst>
          </p:cNvPr>
          <p:cNvSpPr txBox="1"/>
          <p:nvPr/>
        </p:nvSpPr>
        <p:spPr>
          <a:xfrm>
            <a:off x="2227290" y="1865998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accent3"/>
                </a:solidFill>
              </a:rPr>
              <a:t>Right transponder</a:t>
            </a:r>
          </a:p>
        </p:txBody>
      </p:sp>
      <p:sp>
        <p:nvSpPr>
          <p:cNvPr id="14" name="CaixaDeTexto 20">
            <a:extLst>
              <a:ext uri="{FF2B5EF4-FFF2-40B4-BE49-F238E27FC236}">
                <a16:creationId xmlns:a16="http://schemas.microsoft.com/office/drawing/2014/main" id="{BEC5F22D-C705-E417-2B04-7B8B14A338EF}"/>
              </a:ext>
            </a:extLst>
          </p:cNvPr>
          <p:cNvSpPr txBox="1"/>
          <p:nvPr/>
        </p:nvSpPr>
        <p:spPr>
          <a:xfrm>
            <a:off x="2284173" y="5647961"/>
            <a:ext cx="175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accent3"/>
                </a:solidFill>
              </a:rPr>
              <a:t>Left transponder</a:t>
            </a:r>
          </a:p>
        </p:txBody>
      </p:sp>
      <p:cxnSp>
        <p:nvCxnSpPr>
          <p:cNvPr id="15" name="Conexão reta unidirecional 25">
            <a:extLst>
              <a:ext uri="{FF2B5EF4-FFF2-40B4-BE49-F238E27FC236}">
                <a16:creationId xmlns:a16="http://schemas.microsoft.com/office/drawing/2014/main" id="{BBAD98CE-0F0D-0172-3B90-07C0476A4715}"/>
              </a:ext>
            </a:extLst>
          </p:cNvPr>
          <p:cNvCxnSpPr>
            <a:cxnSpLocks/>
          </p:cNvCxnSpPr>
          <p:nvPr/>
        </p:nvCxnSpPr>
        <p:spPr>
          <a:xfrm>
            <a:off x="3308136" y="3725287"/>
            <a:ext cx="3708" cy="709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exão reta unidirecional 26">
            <a:extLst>
              <a:ext uri="{FF2B5EF4-FFF2-40B4-BE49-F238E27FC236}">
                <a16:creationId xmlns:a16="http://schemas.microsoft.com/office/drawing/2014/main" id="{7691CBD2-059E-2DF7-A2DA-0FD61B56119C}"/>
              </a:ext>
            </a:extLst>
          </p:cNvPr>
          <p:cNvCxnSpPr>
            <a:cxnSpLocks/>
          </p:cNvCxnSpPr>
          <p:nvPr/>
        </p:nvCxnSpPr>
        <p:spPr>
          <a:xfrm>
            <a:off x="3293342" y="3729980"/>
            <a:ext cx="768174" cy="6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Conexão reta unidirecional 27">
            <a:extLst>
              <a:ext uri="{FF2B5EF4-FFF2-40B4-BE49-F238E27FC236}">
                <a16:creationId xmlns:a16="http://schemas.microsoft.com/office/drawing/2014/main" id="{80FDFF38-4B38-B69C-03A9-C6C6BE047832}"/>
              </a:ext>
            </a:extLst>
          </p:cNvPr>
          <p:cNvCxnSpPr>
            <a:cxnSpLocks/>
          </p:cNvCxnSpPr>
          <p:nvPr/>
        </p:nvCxnSpPr>
        <p:spPr>
          <a:xfrm rot="5400000">
            <a:off x="4188518" y="2410633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xão reta unidirecional 28">
            <a:extLst>
              <a:ext uri="{FF2B5EF4-FFF2-40B4-BE49-F238E27FC236}">
                <a16:creationId xmlns:a16="http://schemas.microsoft.com/office/drawing/2014/main" id="{7201F86D-C5BE-7231-6AA9-D3DA81F5B5C7}"/>
              </a:ext>
            </a:extLst>
          </p:cNvPr>
          <p:cNvCxnSpPr>
            <a:cxnSpLocks/>
          </p:cNvCxnSpPr>
          <p:nvPr/>
        </p:nvCxnSpPr>
        <p:spPr>
          <a:xfrm>
            <a:off x="4491077" y="2109735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exão: Ângulo Reto 32">
            <a:extLst>
              <a:ext uri="{FF2B5EF4-FFF2-40B4-BE49-F238E27FC236}">
                <a16:creationId xmlns:a16="http://schemas.microsoft.com/office/drawing/2014/main" id="{75F19129-045C-EA03-BEC4-B93F4BC92C76}"/>
              </a:ext>
            </a:extLst>
          </p:cNvPr>
          <p:cNvCxnSpPr>
            <a:cxnSpLocks/>
          </p:cNvCxnSpPr>
          <p:nvPr/>
        </p:nvCxnSpPr>
        <p:spPr>
          <a:xfrm rot="2700000">
            <a:off x="5019778" y="2053119"/>
            <a:ext cx="90000" cy="90000"/>
          </a:xfrm>
          <a:prstGeom prst="bentConnector3">
            <a:avLst>
              <a:gd name="adj1" fmla="val 103044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xão: Ângulo Reto 39">
            <a:extLst>
              <a:ext uri="{FF2B5EF4-FFF2-40B4-BE49-F238E27FC236}">
                <a16:creationId xmlns:a16="http://schemas.microsoft.com/office/drawing/2014/main" id="{7D1B5829-424E-F722-5A46-72689A1EB0FF}"/>
              </a:ext>
            </a:extLst>
          </p:cNvPr>
          <p:cNvCxnSpPr>
            <a:cxnSpLocks/>
          </p:cNvCxnSpPr>
          <p:nvPr/>
        </p:nvCxnSpPr>
        <p:spPr>
          <a:xfrm rot="8100000">
            <a:off x="4438815" y="2603839"/>
            <a:ext cx="90000" cy="90000"/>
          </a:xfrm>
          <a:prstGeom prst="bentConnector3">
            <a:avLst>
              <a:gd name="adj1" fmla="val 103044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unidirecional 41">
            <a:extLst>
              <a:ext uri="{FF2B5EF4-FFF2-40B4-BE49-F238E27FC236}">
                <a16:creationId xmlns:a16="http://schemas.microsoft.com/office/drawing/2014/main" id="{7F9A9040-DD7A-A2E8-D59F-05B5B5DC1C11}"/>
              </a:ext>
            </a:extLst>
          </p:cNvPr>
          <p:cNvCxnSpPr>
            <a:cxnSpLocks/>
          </p:cNvCxnSpPr>
          <p:nvPr/>
        </p:nvCxnSpPr>
        <p:spPr>
          <a:xfrm flipH="1">
            <a:off x="4474480" y="2072433"/>
            <a:ext cx="14905" cy="374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xão reta unidirecional 43">
            <a:extLst>
              <a:ext uri="{FF2B5EF4-FFF2-40B4-BE49-F238E27FC236}">
                <a16:creationId xmlns:a16="http://schemas.microsoft.com/office/drawing/2014/main" id="{2FEB3947-6C6C-DA45-FCC3-FFF35FBC815B}"/>
              </a:ext>
            </a:extLst>
          </p:cNvPr>
          <p:cNvCxnSpPr>
            <a:cxnSpLocks/>
          </p:cNvCxnSpPr>
          <p:nvPr/>
        </p:nvCxnSpPr>
        <p:spPr>
          <a:xfrm>
            <a:off x="4488622" y="2095453"/>
            <a:ext cx="5214050" cy="444897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47">
            <a:extLst>
              <a:ext uri="{FF2B5EF4-FFF2-40B4-BE49-F238E27FC236}">
                <a16:creationId xmlns:a16="http://schemas.microsoft.com/office/drawing/2014/main" id="{AE9491C2-26D4-3680-EA3D-EB9E9917252A}"/>
              </a:ext>
            </a:extLst>
          </p:cNvPr>
          <p:cNvCxnSpPr>
            <a:cxnSpLocks/>
          </p:cNvCxnSpPr>
          <p:nvPr/>
        </p:nvCxnSpPr>
        <p:spPr>
          <a:xfrm>
            <a:off x="4466400" y="5781622"/>
            <a:ext cx="5236272" cy="76280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48">
            <a:extLst>
              <a:ext uri="{FF2B5EF4-FFF2-40B4-BE49-F238E27FC236}">
                <a16:creationId xmlns:a16="http://schemas.microsoft.com/office/drawing/2014/main" id="{0BC99645-4973-FA67-F302-9B5D389893B9}"/>
              </a:ext>
            </a:extLst>
          </p:cNvPr>
          <p:cNvCxnSpPr>
            <a:cxnSpLocks/>
          </p:cNvCxnSpPr>
          <p:nvPr/>
        </p:nvCxnSpPr>
        <p:spPr>
          <a:xfrm rot="18900000">
            <a:off x="4398852" y="1907482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xão reta unidirecional 49">
            <a:extLst>
              <a:ext uri="{FF2B5EF4-FFF2-40B4-BE49-F238E27FC236}">
                <a16:creationId xmlns:a16="http://schemas.microsoft.com/office/drawing/2014/main" id="{181D0F66-4245-966C-E233-24D74FC59D42}"/>
              </a:ext>
            </a:extLst>
          </p:cNvPr>
          <p:cNvCxnSpPr>
            <a:cxnSpLocks/>
          </p:cNvCxnSpPr>
          <p:nvPr/>
        </p:nvCxnSpPr>
        <p:spPr>
          <a:xfrm rot="13500000">
            <a:off x="4008325" y="1907481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xão: Ângulo Reto 50">
            <a:extLst>
              <a:ext uri="{FF2B5EF4-FFF2-40B4-BE49-F238E27FC236}">
                <a16:creationId xmlns:a16="http://schemas.microsoft.com/office/drawing/2014/main" id="{811C9B07-02CD-0621-C897-E6C995678FDF}"/>
              </a:ext>
            </a:extLst>
          </p:cNvPr>
          <p:cNvCxnSpPr>
            <a:cxnSpLocks/>
          </p:cNvCxnSpPr>
          <p:nvPr/>
        </p:nvCxnSpPr>
        <p:spPr>
          <a:xfrm rot="16200000">
            <a:off x="4047100" y="1650292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xão: Ângulo Reto 51">
            <a:extLst>
              <a:ext uri="{FF2B5EF4-FFF2-40B4-BE49-F238E27FC236}">
                <a16:creationId xmlns:a16="http://schemas.microsoft.com/office/drawing/2014/main" id="{F3358C2F-ED4A-E64F-621F-5D831FB8B90F}"/>
              </a:ext>
            </a:extLst>
          </p:cNvPr>
          <p:cNvCxnSpPr>
            <a:cxnSpLocks/>
          </p:cNvCxnSpPr>
          <p:nvPr/>
        </p:nvCxnSpPr>
        <p:spPr>
          <a:xfrm>
            <a:off x="4842135" y="1656453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rco 52">
            <a:extLst>
              <a:ext uri="{FF2B5EF4-FFF2-40B4-BE49-F238E27FC236}">
                <a16:creationId xmlns:a16="http://schemas.microsoft.com/office/drawing/2014/main" id="{804890FE-2A64-F2E1-9149-0C2C8DABAB5A}"/>
              </a:ext>
            </a:extLst>
          </p:cNvPr>
          <p:cNvSpPr/>
          <p:nvPr/>
        </p:nvSpPr>
        <p:spPr>
          <a:xfrm>
            <a:off x="4226914" y="1711415"/>
            <a:ext cx="568188" cy="631288"/>
          </a:xfrm>
          <a:prstGeom prst="arc">
            <a:avLst>
              <a:gd name="adj1" fmla="val 13460775"/>
              <a:gd name="adj2" fmla="val 545869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Arco 54">
            <a:extLst>
              <a:ext uri="{FF2B5EF4-FFF2-40B4-BE49-F238E27FC236}">
                <a16:creationId xmlns:a16="http://schemas.microsoft.com/office/drawing/2014/main" id="{A4C7A41A-FE32-E869-FF8A-5BD30789293B}"/>
              </a:ext>
            </a:extLst>
          </p:cNvPr>
          <p:cNvSpPr/>
          <p:nvPr/>
        </p:nvSpPr>
        <p:spPr>
          <a:xfrm>
            <a:off x="4090822" y="1647667"/>
            <a:ext cx="820502" cy="914399"/>
          </a:xfrm>
          <a:prstGeom prst="arc">
            <a:avLst>
              <a:gd name="adj1" fmla="val 13465129"/>
              <a:gd name="adj2" fmla="val 396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0" name="Conexão: Ângulo Reto 55">
            <a:extLst>
              <a:ext uri="{FF2B5EF4-FFF2-40B4-BE49-F238E27FC236}">
                <a16:creationId xmlns:a16="http://schemas.microsoft.com/office/drawing/2014/main" id="{2F129946-90F2-DFFE-0962-B86A58DC9ABB}"/>
              </a:ext>
            </a:extLst>
          </p:cNvPr>
          <p:cNvCxnSpPr>
            <a:cxnSpLocks/>
          </p:cNvCxnSpPr>
          <p:nvPr/>
        </p:nvCxnSpPr>
        <p:spPr>
          <a:xfrm rot="8100000">
            <a:off x="4872404" y="1996156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Conexão: Ângulo Reto 56">
            <a:extLst>
              <a:ext uri="{FF2B5EF4-FFF2-40B4-BE49-F238E27FC236}">
                <a16:creationId xmlns:a16="http://schemas.microsoft.com/office/drawing/2014/main" id="{50EC565D-A0B5-0A43-28FF-8D6AD109823F}"/>
              </a:ext>
            </a:extLst>
          </p:cNvPr>
          <p:cNvCxnSpPr>
            <a:cxnSpLocks/>
          </p:cNvCxnSpPr>
          <p:nvPr/>
        </p:nvCxnSpPr>
        <p:spPr>
          <a:xfrm rot="13500000">
            <a:off x="4503144" y="2301993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5" name="Imagem 71">
            <a:extLst>
              <a:ext uri="{FF2B5EF4-FFF2-40B4-BE49-F238E27FC236}">
                <a16:creationId xmlns:a16="http://schemas.microsoft.com/office/drawing/2014/main" id="{E166B2E2-746D-0351-A9C6-F4AAC5F30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29" y="6100486"/>
            <a:ext cx="571501" cy="381000"/>
          </a:xfrm>
          <a:prstGeom prst="rect">
            <a:avLst/>
          </a:prstGeom>
        </p:spPr>
      </p:pic>
      <p:pic>
        <p:nvPicPr>
          <p:cNvPr id="36" name="Imagem 73">
            <a:extLst>
              <a:ext uri="{FF2B5EF4-FFF2-40B4-BE49-F238E27FC236}">
                <a16:creationId xmlns:a16="http://schemas.microsoft.com/office/drawing/2014/main" id="{6040BB4C-3380-4B87-4ECC-6574A074E1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115" y="3733004"/>
            <a:ext cx="609672" cy="406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FF6A-95A7-EFBB-A8C1-6DEFE6220A52}"/>
                  </a:ext>
                </a:extLst>
              </p:cNvPr>
              <p:cNvSpPr txBox="1"/>
              <p:nvPr/>
            </p:nvSpPr>
            <p:spPr>
              <a:xfrm>
                <a:off x="4837574" y="1263922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5E6FF6A-95A7-EFBB-A8C1-6DEFE6220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74" y="1263922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367" r="-61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E20717-6632-E77F-5BC1-E7ED45C5EF4C}"/>
                  </a:ext>
                </a:extLst>
              </p:cNvPr>
              <p:cNvSpPr txBox="1"/>
              <p:nvPr/>
            </p:nvSpPr>
            <p:spPr>
              <a:xfrm>
                <a:off x="10048195" y="5781622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8E20717-6632-E77F-5BC1-E7ED45C5E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95" y="5781622"/>
                <a:ext cx="303609" cy="276999"/>
              </a:xfrm>
              <a:prstGeom prst="rect">
                <a:avLst/>
              </a:prstGeom>
              <a:blipFill>
                <a:blip r:embed="rId8"/>
                <a:stretch>
                  <a:fillRect l="-18000" r="-400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D0D2B1-0F5E-F476-A096-C45ECCDC7033}"/>
                  </a:ext>
                </a:extLst>
              </p:cNvPr>
              <p:cNvSpPr txBox="1"/>
              <p:nvPr/>
            </p:nvSpPr>
            <p:spPr>
              <a:xfrm>
                <a:off x="3665629" y="1431356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7D0D2B1-0F5E-F476-A096-C45ECCDC7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629" y="1431356"/>
                <a:ext cx="301941" cy="276999"/>
              </a:xfrm>
              <a:prstGeom prst="rect">
                <a:avLst/>
              </a:prstGeom>
              <a:blipFill>
                <a:blip r:embed="rId9"/>
                <a:stretch>
                  <a:fillRect l="-10000" r="-4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08851B-9C0C-FD62-93E8-A2D7098AE217}"/>
                  </a:ext>
                </a:extLst>
              </p:cNvPr>
              <p:cNvSpPr txBox="1"/>
              <p:nvPr/>
            </p:nvSpPr>
            <p:spPr>
              <a:xfrm>
                <a:off x="9291337" y="5790640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E08851B-9C0C-FD62-93E8-A2D7098AE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337" y="5790640"/>
                <a:ext cx="301941" cy="276999"/>
              </a:xfrm>
              <a:prstGeom prst="rect">
                <a:avLst/>
              </a:prstGeom>
              <a:blipFill>
                <a:blip r:embed="rId10"/>
                <a:stretch>
                  <a:fillRect l="-10000" r="-4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C6EEE0-E679-3E82-624F-E54FFEA923F2}"/>
                  </a:ext>
                </a:extLst>
              </p:cNvPr>
              <p:cNvSpPr txBox="1"/>
              <p:nvPr/>
            </p:nvSpPr>
            <p:spPr>
              <a:xfrm>
                <a:off x="5128418" y="1687947"/>
                <a:ext cx="65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CC6EEE0-E679-3E82-624F-E54FFEA9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418" y="1687947"/>
                <a:ext cx="654795" cy="276999"/>
              </a:xfrm>
              <a:prstGeom prst="rect">
                <a:avLst/>
              </a:prstGeom>
              <a:blipFill>
                <a:blip r:embed="rId11"/>
                <a:stretch>
                  <a:fillRect l="-1203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936B9F-DFC9-22BD-C12D-671FC6D7ECFD}"/>
                  </a:ext>
                </a:extLst>
              </p:cNvPr>
              <p:cNvSpPr txBox="1"/>
              <p:nvPr/>
            </p:nvSpPr>
            <p:spPr>
              <a:xfrm>
                <a:off x="4050710" y="2330385"/>
                <a:ext cx="401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E936B9F-DFC9-22BD-C12D-671FC6D7E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710" y="2330385"/>
                <a:ext cx="401777" cy="276999"/>
              </a:xfrm>
              <a:prstGeom prst="rect">
                <a:avLst/>
              </a:prstGeom>
              <a:blipFill>
                <a:blip r:embed="rId12"/>
                <a:stretch>
                  <a:fillRect l="-13636" r="-303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7123BC-CFDB-0555-0B53-2CFE70013DBC}"/>
                  </a:ext>
                </a:extLst>
              </p:cNvPr>
              <p:cNvSpPr txBox="1"/>
              <p:nvPr/>
            </p:nvSpPr>
            <p:spPr>
              <a:xfrm>
                <a:off x="2860255" y="4118772"/>
                <a:ext cx="401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67123BC-CFDB-0555-0B53-2CFE70013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255" y="4118772"/>
                <a:ext cx="401777" cy="276999"/>
              </a:xfrm>
              <a:prstGeom prst="rect">
                <a:avLst/>
              </a:prstGeom>
              <a:blipFill>
                <a:blip r:embed="rId13"/>
                <a:stretch>
                  <a:fillRect l="-13636" r="-30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586D74-A5C3-CD0F-DFE2-65D2E669DF6F}"/>
                  </a:ext>
                </a:extLst>
              </p:cNvPr>
              <p:cNvSpPr txBox="1"/>
              <p:nvPr/>
            </p:nvSpPr>
            <p:spPr>
              <a:xfrm>
                <a:off x="3661406" y="3416265"/>
                <a:ext cx="400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F586D74-A5C3-CD0F-DFE2-65D2E669D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406" y="3416265"/>
                <a:ext cx="400110" cy="276999"/>
              </a:xfrm>
              <a:prstGeom prst="rect">
                <a:avLst/>
              </a:prstGeom>
              <a:blipFill>
                <a:blip r:embed="rId14"/>
                <a:stretch>
                  <a:fillRect l="-7692" r="-461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83780E-F464-4D20-8E9E-9937E38B37B6}"/>
                  </a:ext>
                </a:extLst>
              </p:cNvPr>
              <p:cNvSpPr txBox="1"/>
              <p:nvPr/>
            </p:nvSpPr>
            <p:spPr>
              <a:xfrm>
                <a:off x="5153389" y="2034479"/>
                <a:ext cx="400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83780E-F464-4D20-8E9E-9937E38B3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389" y="2034479"/>
                <a:ext cx="400110" cy="276999"/>
              </a:xfrm>
              <a:prstGeom prst="rect">
                <a:avLst/>
              </a:prstGeom>
              <a:blipFill>
                <a:blip r:embed="rId15"/>
                <a:stretch>
                  <a:fillRect l="-7576" r="-303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4D5FFD7-3FAE-B63D-BF5D-1651E77E0B44}"/>
                  </a:ext>
                </a:extLst>
              </p:cNvPr>
              <p:cNvSpPr txBox="1"/>
              <p:nvPr/>
            </p:nvSpPr>
            <p:spPr>
              <a:xfrm>
                <a:off x="4171156" y="1181100"/>
                <a:ext cx="310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4D5FFD7-3FAE-B63D-BF5D-1651E77E0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156" y="1181100"/>
                <a:ext cx="310406" cy="276999"/>
              </a:xfrm>
              <a:prstGeom prst="rect">
                <a:avLst/>
              </a:prstGeom>
              <a:blipFill>
                <a:blip r:embed="rId16"/>
                <a:stretch>
                  <a:fillRect l="-27451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16DD0A7-E5F0-396E-F7AA-6257622B173B}"/>
                  </a:ext>
                </a:extLst>
              </p:cNvPr>
              <p:cNvSpPr txBox="1"/>
              <p:nvPr/>
            </p:nvSpPr>
            <p:spPr>
              <a:xfrm>
                <a:off x="4559306" y="3988350"/>
                <a:ext cx="63478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b="0" i="1" noProof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1" noProof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ΔP</m:t>
                      </m:r>
                    </m:oMath>
                  </m:oMathPara>
                </a14:m>
                <a:endParaRPr lang="en-US" noProof="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16DD0A7-E5F0-396E-F7AA-6257622B1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306" y="3988350"/>
                <a:ext cx="634789" cy="277897"/>
              </a:xfrm>
              <a:prstGeom prst="rect">
                <a:avLst/>
              </a:prstGeom>
              <a:blipFill>
                <a:blip r:embed="rId17"/>
                <a:stretch>
                  <a:fillRect r="-86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63A7CCAB-D967-6562-C039-745E6049FF06}"/>
              </a:ext>
            </a:extLst>
          </p:cNvPr>
          <p:cNvSpPr txBox="1"/>
          <p:nvPr/>
        </p:nvSpPr>
        <p:spPr>
          <a:xfrm>
            <a:off x="1199824" y="8371015"/>
            <a:ext cx="6731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noProof="0" dirty="0">
                <a:solidFill>
                  <a:schemeClr val="tx2"/>
                </a:solidFill>
                <a:latin typeface="Glacial Indifference" panose="020B0604020202020204" charset="0"/>
              </a:rPr>
              <a:t>2 transponders on the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noProof="0" dirty="0">
                <a:solidFill>
                  <a:schemeClr val="tx2"/>
                </a:solidFill>
                <a:latin typeface="Glacial Indifference" panose="020B0604020202020204" charset="0"/>
              </a:rPr>
              <a:t>1 inverted USBL on the AUV only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9C37DF-CD07-1DFF-F3B3-910715D75849}"/>
              </a:ext>
            </a:extLst>
          </p:cNvPr>
          <p:cNvCxnSpPr/>
          <p:nvPr/>
        </p:nvCxnSpPr>
        <p:spPr>
          <a:xfrm flipV="1">
            <a:off x="4466400" y="6290986"/>
            <a:ext cx="15162" cy="182431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7A0C76A-0DB0-8929-78E0-520B5A4560B2}"/>
              </a:ext>
            </a:extLst>
          </p:cNvPr>
          <p:cNvCxnSpPr/>
          <p:nvPr/>
        </p:nvCxnSpPr>
        <p:spPr>
          <a:xfrm>
            <a:off x="7974231" y="9258300"/>
            <a:ext cx="1227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CE3F308-29C5-295F-6215-17CFCBE63494}"/>
              </a:ext>
            </a:extLst>
          </p:cNvPr>
          <p:cNvSpPr txBox="1"/>
          <p:nvPr/>
        </p:nvSpPr>
        <p:spPr>
          <a:xfrm>
            <a:off x="9274329" y="8916769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noProof="0" dirty="0">
                <a:solidFill>
                  <a:schemeClr val="tx2"/>
                </a:solidFill>
                <a:latin typeface="Glacial Indifference" panose="020B0604020202020204" charset="0"/>
              </a:rPr>
              <a:t>Less expensive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39421" cy="4744244"/>
            <a:chOff x="0" y="0"/>
            <a:chExt cx="1059605" cy="7350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605" cy="735008"/>
            </a:xfrm>
            <a:custGeom>
              <a:avLst/>
              <a:gdLst/>
              <a:ahLst/>
              <a:cxnLst/>
              <a:rect l="l" t="t" r="r" b="b"/>
              <a:pathLst>
                <a:path w="1059605" h="735008">
                  <a:moveTo>
                    <a:pt x="0" y="0"/>
                  </a:moveTo>
                  <a:lnTo>
                    <a:pt x="1059605" y="0"/>
                  </a:lnTo>
                  <a:lnTo>
                    <a:pt x="1059605" y="735008"/>
                  </a:lnTo>
                  <a:lnTo>
                    <a:pt x="0" y="735008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397908" y="1257300"/>
                <a:ext cx="6043604" cy="30242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7959"/>
                  </a:lnSpc>
                </a:pPr>
                <a:r>
                  <a:rPr lang="en-US" sz="6000" noProof="0" dirty="0">
                    <a:solidFill>
                      <a:schemeClr val="bg1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RELATIVE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lang="en-US" sz="6000" b="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𝑟</m:t>
                        </m:r>
                      </m:sub>
                    </m:sSub>
                  </m:oMath>
                </a14:m>
                <a:endParaRPr lang="en-US" sz="6000" noProof="0" dirty="0">
                  <a:solidFill>
                    <a:schemeClr val="bg1"/>
                  </a:solidFill>
                  <a:latin typeface="Marcellus"/>
                  <a:ea typeface="Marcellus"/>
                  <a:cs typeface="Marcellus"/>
                  <a:sym typeface="Marcellus"/>
                </a:endParaRP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08" y="1257300"/>
                <a:ext cx="6043604" cy="3024289"/>
              </a:xfrm>
              <a:prstGeom prst="rect">
                <a:avLst/>
              </a:prstGeom>
              <a:blipFill>
                <a:blip r:embed="rId3"/>
                <a:stretch>
                  <a:fillRect t="-6048" r="-2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573053" y="7314540"/>
                <a:ext cx="336285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sym typeface="Glacial Indifference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sym typeface="Glacial Indifference"/>
                                </a:rPr>
                              </m:ctrlPr>
                            </m:eqArrPr>
                            <m:e>
                              <m:r>
                                <a:rPr lang="en-US" sz="66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sym typeface="Glacial Indifference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66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sym typeface="Glacial Indifference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600" spc="75" noProof="0" dirty="0">
                  <a:solidFill>
                    <a:srgbClr val="405987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3" y="7314540"/>
                <a:ext cx="336285" cy="474489"/>
              </a:xfrm>
              <a:prstGeom prst="rect">
                <a:avLst/>
              </a:prstGeom>
              <a:blipFill>
                <a:blip r:embed="rId4"/>
                <a:stretch>
                  <a:fillRect l="-821818" t="-861538" r="-823636" b="-106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FBDF1DD8-50E1-C2DC-6001-0B3D572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11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84102B-F73E-A223-08ED-C9326D7DB41A}"/>
              </a:ext>
            </a:extLst>
          </p:cNvPr>
          <p:cNvSpPr/>
          <p:nvPr/>
        </p:nvSpPr>
        <p:spPr>
          <a:xfrm rot="18900000">
            <a:off x="15679652" y="4648940"/>
            <a:ext cx="1086056" cy="238476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" name="Conexão reta unidirecional 7">
            <a:extLst>
              <a:ext uri="{FF2B5EF4-FFF2-40B4-BE49-F238E27FC236}">
                <a16:creationId xmlns:a16="http://schemas.microsoft.com/office/drawing/2014/main" id="{585BA591-55FC-8C3F-BB78-B12C063268AD}"/>
              </a:ext>
            </a:extLst>
          </p:cNvPr>
          <p:cNvCxnSpPr>
            <a:cxnSpLocks/>
          </p:cNvCxnSpPr>
          <p:nvPr/>
        </p:nvCxnSpPr>
        <p:spPr>
          <a:xfrm rot="18900000">
            <a:off x="16219846" y="5653627"/>
            <a:ext cx="572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13">
            <a:extLst>
              <a:ext uri="{FF2B5EF4-FFF2-40B4-BE49-F238E27FC236}">
                <a16:creationId xmlns:a16="http://schemas.microsoft.com/office/drawing/2014/main" id="{01711841-42E0-B86A-90D7-830CBB4D20AE}"/>
              </a:ext>
            </a:extLst>
          </p:cNvPr>
          <p:cNvCxnSpPr>
            <a:cxnSpLocks/>
          </p:cNvCxnSpPr>
          <p:nvPr/>
        </p:nvCxnSpPr>
        <p:spPr>
          <a:xfrm rot="13500000">
            <a:off x="15829319" y="5653626"/>
            <a:ext cx="572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368C022-5B30-E9CA-F619-A9C2A62E1A88}"/>
              </a:ext>
            </a:extLst>
          </p:cNvPr>
          <p:cNvSpPr/>
          <p:nvPr/>
        </p:nvSpPr>
        <p:spPr>
          <a:xfrm>
            <a:off x="10988484" y="1247568"/>
            <a:ext cx="259080" cy="27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25AC6B-1BC3-A2F4-C849-C1C952758F1E}"/>
              </a:ext>
            </a:extLst>
          </p:cNvPr>
          <p:cNvSpPr/>
          <p:nvPr/>
        </p:nvSpPr>
        <p:spPr>
          <a:xfrm>
            <a:off x="10972914" y="4956757"/>
            <a:ext cx="259080" cy="2781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CaixaDeTexto 18">
            <a:extLst>
              <a:ext uri="{FF2B5EF4-FFF2-40B4-BE49-F238E27FC236}">
                <a16:creationId xmlns:a16="http://schemas.microsoft.com/office/drawing/2014/main" id="{E3A939F6-3662-C7BC-6BCA-50D132CA14FB}"/>
              </a:ext>
            </a:extLst>
          </p:cNvPr>
          <p:cNvSpPr txBox="1"/>
          <p:nvPr/>
        </p:nvSpPr>
        <p:spPr>
          <a:xfrm>
            <a:off x="8856692" y="1180198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accent3"/>
                </a:solidFill>
              </a:rPr>
              <a:t>Right transponder</a:t>
            </a:r>
          </a:p>
        </p:txBody>
      </p:sp>
      <p:sp>
        <p:nvSpPr>
          <p:cNvPr id="13" name="CaixaDeTexto 20">
            <a:extLst>
              <a:ext uri="{FF2B5EF4-FFF2-40B4-BE49-F238E27FC236}">
                <a16:creationId xmlns:a16="http://schemas.microsoft.com/office/drawing/2014/main" id="{D19A9F32-75AF-4969-1A60-8A712533758C}"/>
              </a:ext>
            </a:extLst>
          </p:cNvPr>
          <p:cNvSpPr txBox="1"/>
          <p:nvPr/>
        </p:nvSpPr>
        <p:spPr>
          <a:xfrm>
            <a:off x="8913575" y="4962161"/>
            <a:ext cx="175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accent3"/>
                </a:solidFill>
              </a:rPr>
              <a:t>Left transponder</a:t>
            </a:r>
          </a:p>
        </p:txBody>
      </p:sp>
      <p:cxnSp>
        <p:nvCxnSpPr>
          <p:cNvPr id="14" name="Conexão reta unidirecional 25">
            <a:extLst>
              <a:ext uri="{FF2B5EF4-FFF2-40B4-BE49-F238E27FC236}">
                <a16:creationId xmlns:a16="http://schemas.microsoft.com/office/drawing/2014/main" id="{4FC5A82D-BBAF-3FBE-650A-AACBF672301B}"/>
              </a:ext>
            </a:extLst>
          </p:cNvPr>
          <p:cNvCxnSpPr>
            <a:cxnSpLocks/>
          </p:cNvCxnSpPr>
          <p:nvPr/>
        </p:nvCxnSpPr>
        <p:spPr>
          <a:xfrm>
            <a:off x="9937538" y="3039487"/>
            <a:ext cx="3708" cy="709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Conexão reta unidirecional 26">
            <a:extLst>
              <a:ext uri="{FF2B5EF4-FFF2-40B4-BE49-F238E27FC236}">
                <a16:creationId xmlns:a16="http://schemas.microsoft.com/office/drawing/2014/main" id="{9D4BD4A3-926C-C481-26F9-9BFF118B18F6}"/>
              </a:ext>
            </a:extLst>
          </p:cNvPr>
          <p:cNvCxnSpPr>
            <a:cxnSpLocks/>
          </p:cNvCxnSpPr>
          <p:nvPr/>
        </p:nvCxnSpPr>
        <p:spPr>
          <a:xfrm>
            <a:off x="9922744" y="3044180"/>
            <a:ext cx="768174" cy="6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Conexão reta unidirecional 27">
            <a:extLst>
              <a:ext uri="{FF2B5EF4-FFF2-40B4-BE49-F238E27FC236}">
                <a16:creationId xmlns:a16="http://schemas.microsoft.com/office/drawing/2014/main" id="{5FE2B3FF-977A-809D-361D-23F417FEB8B1}"/>
              </a:ext>
            </a:extLst>
          </p:cNvPr>
          <p:cNvCxnSpPr>
            <a:cxnSpLocks/>
          </p:cNvCxnSpPr>
          <p:nvPr/>
        </p:nvCxnSpPr>
        <p:spPr>
          <a:xfrm rot="5400000">
            <a:off x="10817920" y="1724833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xão reta unidirecional 28">
            <a:extLst>
              <a:ext uri="{FF2B5EF4-FFF2-40B4-BE49-F238E27FC236}">
                <a16:creationId xmlns:a16="http://schemas.microsoft.com/office/drawing/2014/main" id="{B3CF8588-67C1-F51E-4830-5398316D851E}"/>
              </a:ext>
            </a:extLst>
          </p:cNvPr>
          <p:cNvCxnSpPr>
            <a:cxnSpLocks/>
          </p:cNvCxnSpPr>
          <p:nvPr/>
        </p:nvCxnSpPr>
        <p:spPr>
          <a:xfrm>
            <a:off x="11120479" y="1423935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xão: Ângulo Reto 32">
            <a:extLst>
              <a:ext uri="{FF2B5EF4-FFF2-40B4-BE49-F238E27FC236}">
                <a16:creationId xmlns:a16="http://schemas.microsoft.com/office/drawing/2014/main" id="{439C5EC1-D214-1C40-81E9-9C1C7D8DDF55}"/>
              </a:ext>
            </a:extLst>
          </p:cNvPr>
          <p:cNvCxnSpPr>
            <a:cxnSpLocks/>
          </p:cNvCxnSpPr>
          <p:nvPr/>
        </p:nvCxnSpPr>
        <p:spPr>
          <a:xfrm rot="2700000">
            <a:off x="11649180" y="1367319"/>
            <a:ext cx="90000" cy="90000"/>
          </a:xfrm>
          <a:prstGeom prst="bentConnector3">
            <a:avLst>
              <a:gd name="adj1" fmla="val 103044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xão: Ângulo Reto 39">
            <a:extLst>
              <a:ext uri="{FF2B5EF4-FFF2-40B4-BE49-F238E27FC236}">
                <a16:creationId xmlns:a16="http://schemas.microsoft.com/office/drawing/2014/main" id="{03DFF0C0-2789-117D-CC68-53D7F016D61C}"/>
              </a:ext>
            </a:extLst>
          </p:cNvPr>
          <p:cNvCxnSpPr>
            <a:cxnSpLocks/>
          </p:cNvCxnSpPr>
          <p:nvPr/>
        </p:nvCxnSpPr>
        <p:spPr>
          <a:xfrm rot="8100000">
            <a:off x="11068217" y="1918039"/>
            <a:ext cx="90000" cy="90000"/>
          </a:xfrm>
          <a:prstGeom prst="bentConnector3">
            <a:avLst>
              <a:gd name="adj1" fmla="val 103044"/>
            </a:avLst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41">
            <a:extLst>
              <a:ext uri="{FF2B5EF4-FFF2-40B4-BE49-F238E27FC236}">
                <a16:creationId xmlns:a16="http://schemas.microsoft.com/office/drawing/2014/main" id="{91686056-D767-B802-0979-CF47C5C8D7C8}"/>
              </a:ext>
            </a:extLst>
          </p:cNvPr>
          <p:cNvCxnSpPr>
            <a:cxnSpLocks/>
          </p:cNvCxnSpPr>
          <p:nvPr/>
        </p:nvCxnSpPr>
        <p:spPr>
          <a:xfrm flipH="1">
            <a:off x="11103882" y="1386633"/>
            <a:ext cx="14905" cy="3743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exão reta unidirecional 43">
            <a:extLst>
              <a:ext uri="{FF2B5EF4-FFF2-40B4-BE49-F238E27FC236}">
                <a16:creationId xmlns:a16="http://schemas.microsoft.com/office/drawing/2014/main" id="{6F5A5902-A62B-54BD-71DF-170AD12551EA}"/>
              </a:ext>
            </a:extLst>
          </p:cNvPr>
          <p:cNvCxnSpPr>
            <a:cxnSpLocks/>
          </p:cNvCxnSpPr>
          <p:nvPr/>
        </p:nvCxnSpPr>
        <p:spPr>
          <a:xfrm>
            <a:off x="11118024" y="1409653"/>
            <a:ext cx="5214050" cy="444897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unidirecional 47">
            <a:extLst>
              <a:ext uri="{FF2B5EF4-FFF2-40B4-BE49-F238E27FC236}">
                <a16:creationId xmlns:a16="http://schemas.microsoft.com/office/drawing/2014/main" id="{BCD31AEB-0486-0A50-FCE6-69642637B73D}"/>
              </a:ext>
            </a:extLst>
          </p:cNvPr>
          <p:cNvCxnSpPr>
            <a:cxnSpLocks/>
          </p:cNvCxnSpPr>
          <p:nvPr/>
        </p:nvCxnSpPr>
        <p:spPr>
          <a:xfrm>
            <a:off x="11095802" y="5095822"/>
            <a:ext cx="5236272" cy="76280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48">
            <a:extLst>
              <a:ext uri="{FF2B5EF4-FFF2-40B4-BE49-F238E27FC236}">
                <a16:creationId xmlns:a16="http://schemas.microsoft.com/office/drawing/2014/main" id="{A8AD61A4-0B27-E773-365B-A2D07113AC85}"/>
              </a:ext>
            </a:extLst>
          </p:cNvPr>
          <p:cNvCxnSpPr>
            <a:cxnSpLocks/>
          </p:cNvCxnSpPr>
          <p:nvPr/>
        </p:nvCxnSpPr>
        <p:spPr>
          <a:xfrm rot="18900000">
            <a:off x="11028254" y="1221682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xão reta unidirecional 49">
            <a:extLst>
              <a:ext uri="{FF2B5EF4-FFF2-40B4-BE49-F238E27FC236}">
                <a16:creationId xmlns:a16="http://schemas.microsoft.com/office/drawing/2014/main" id="{0496E61A-EA75-FF27-C652-73D5D5411EFF}"/>
              </a:ext>
            </a:extLst>
          </p:cNvPr>
          <p:cNvCxnSpPr>
            <a:cxnSpLocks/>
          </p:cNvCxnSpPr>
          <p:nvPr/>
        </p:nvCxnSpPr>
        <p:spPr>
          <a:xfrm rot="13500000">
            <a:off x="10637727" y="1221681"/>
            <a:ext cx="572058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xão: Ângulo Reto 50">
            <a:extLst>
              <a:ext uri="{FF2B5EF4-FFF2-40B4-BE49-F238E27FC236}">
                <a16:creationId xmlns:a16="http://schemas.microsoft.com/office/drawing/2014/main" id="{E655A43B-0573-74EA-BB4E-B70C28A2BCDB}"/>
              </a:ext>
            </a:extLst>
          </p:cNvPr>
          <p:cNvCxnSpPr>
            <a:cxnSpLocks/>
          </p:cNvCxnSpPr>
          <p:nvPr/>
        </p:nvCxnSpPr>
        <p:spPr>
          <a:xfrm rot="16200000">
            <a:off x="10676502" y="964492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xão: Ângulo Reto 51">
            <a:extLst>
              <a:ext uri="{FF2B5EF4-FFF2-40B4-BE49-F238E27FC236}">
                <a16:creationId xmlns:a16="http://schemas.microsoft.com/office/drawing/2014/main" id="{E9B6F8A4-DFF4-4191-3404-3F7140574A60}"/>
              </a:ext>
            </a:extLst>
          </p:cNvPr>
          <p:cNvCxnSpPr>
            <a:cxnSpLocks/>
          </p:cNvCxnSpPr>
          <p:nvPr/>
        </p:nvCxnSpPr>
        <p:spPr>
          <a:xfrm>
            <a:off x="11471537" y="970653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o 52">
            <a:extLst>
              <a:ext uri="{FF2B5EF4-FFF2-40B4-BE49-F238E27FC236}">
                <a16:creationId xmlns:a16="http://schemas.microsoft.com/office/drawing/2014/main" id="{FFDCB38F-BA25-B5B1-623A-B50D00D701D9}"/>
              </a:ext>
            </a:extLst>
          </p:cNvPr>
          <p:cNvSpPr/>
          <p:nvPr/>
        </p:nvSpPr>
        <p:spPr>
          <a:xfrm>
            <a:off x="10856316" y="1025615"/>
            <a:ext cx="568188" cy="631288"/>
          </a:xfrm>
          <a:prstGeom prst="arc">
            <a:avLst>
              <a:gd name="adj1" fmla="val 13460775"/>
              <a:gd name="adj2" fmla="val 545869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Arco 54">
            <a:extLst>
              <a:ext uri="{FF2B5EF4-FFF2-40B4-BE49-F238E27FC236}">
                <a16:creationId xmlns:a16="http://schemas.microsoft.com/office/drawing/2014/main" id="{15F52986-EFE7-98F9-6771-0DD11513C1C0}"/>
              </a:ext>
            </a:extLst>
          </p:cNvPr>
          <p:cNvSpPr/>
          <p:nvPr/>
        </p:nvSpPr>
        <p:spPr>
          <a:xfrm>
            <a:off x="10720224" y="961867"/>
            <a:ext cx="820502" cy="914399"/>
          </a:xfrm>
          <a:prstGeom prst="arc">
            <a:avLst>
              <a:gd name="adj1" fmla="val 13465129"/>
              <a:gd name="adj2" fmla="val 396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9" name="Conexão: Ângulo Reto 55">
            <a:extLst>
              <a:ext uri="{FF2B5EF4-FFF2-40B4-BE49-F238E27FC236}">
                <a16:creationId xmlns:a16="http://schemas.microsoft.com/office/drawing/2014/main" id="{73783C35-F46A-0924-9EE7-E856DF71A9C8}"/>
              </a:ext>
            </a:extLst>
          </p:cNvPr>
          <p:cNvCxnSpPr>
            <a:cxnSpLocks/>
          </p:cNvCxnSpPr>
          <p:nvPr/>
        </p:nvCxnSpPr>
        <p:spPr>
          <a:xfrm rot="8100000">
            <a:off x="11501806" y="1310356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" name="Conexão: Ângulo Reto 56">
            <a:extLst>
              <a:ext uri="{FF2B5EF4-FFF2-40B4-BE49-F238E27FC236}">
                <a16:creationId xmlns:a16="http://schemas.microsoft.com/office/drawing/2014/main" id="{9DEEA06E-7C1B-0655-E25F-B76F774FC844}"/>
              </a:ext>
            </a:extLst>
          </p:cNvPr>
          <p:cNvCxnSpPr>
            <a:cxnSpLocks/>
          </p:cNvCxnSpPr>
          <p:nvPr/>
        </p:nvCxnSpPr>
        <p:spPr>
          <a:xfrm rot="13500000">
            <a:off x="11132546" y="1616193"/>
            <a:ext cx="90000" cy="90000"/>
          </a:xfrm>
          <a:prstGeom prst="bentConnector3">
            <a:avLst>
              <a:gd name="adj1" fmla="val 103044"/>
            </a:avLst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31" name="Imagem 71">
            <a:extLst>
              <a:ext uri="{FF2B5EF4-FFF2-40B4-BE49-F238E27FC236}">
                <a16:creationId xmlns:a16="http://schemas.microsoft.com/office/drawing/2014/main" id="{2C1D8CF4-E393-B9AC-6EA1-2780D247C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231" y="5414686"/>
            <a:ext cx="571501" cy="381000"/>
          </a:xfrm>
          <a:prstGeom prst="rect">
            <a:avLst/>
          </a:prstGeom>
        </p:spPr>
      </p:pic>
      <p:pic>
        <p:nvPicPr>
          <p:cNvPr id="32" name="Imagem 73">
            <a:extLst>
              <a:ext uri="{FF2B5EF4-FFF2-40B4-BE49-F238E27FC236}">
                <a16:creationId xmlns:a16="http://schemas.microsoft.com/office/drawing/2014/main" id="{5B38AC8A-998D-0E9A-A5FA-2BB17A317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517" y="3047204"/>
            <a:ext cx="609672" cy="406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C14F6F-5177-5C7D-EB53-D35F35B7CA29}"/>
                  </a:ext>
                </a:extLst>
              </p:cNvPr>
              <p:cNvSpPr txBox="1"/>
              <p:nvPr/>
            </p:nvSpPr>
            <p:spPr>
              <a:xfrm>
                <a:off x="11466976" y="578122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7C14F6F-5177-5C7D-EB53-D35F35B7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976" y="578122"/>
                <a:ext cx="303609" cy="276999"/>
              </a:xfrm>
              <a:prstGeom prst="rect">
                <a:avLst/>
              </a:prstGeom>
              <a:blipFill>
                <a:blip r:embed="rId7"/>
                <a:stretch>
                  <a:fillRect l="-18000" r="-4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DDB76E-213B-9C05-1A67-1AA2D0EB0453}"/>
                  </a:ext>
                </a:extLst>
              </p:cNvPr>
              <p:cNvSpPr txBox="1"/>
              <p:nvPr/>
            </p:nvSpPr>
            <p:spPr>
              <a:xfrm>
                <a:off x="16677597" y="5095822"/>
                <a:ext cx="3036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DDB76E-213B-9C05-1A67-1AA2D0EB0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597" y="5095822"/>
                <a:ext cx="303609" cy="276999"/>
              </a:xfrm>
              <a:prstGeom prst="rect">
                <a:avLst/>
              </a:prstGeom>
              <a:blipFill>
                <a:blip r:embed="rId8"/>
                <a:stretch>
                  <a:fillRect l="-18000" r="-4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091B99-3A0D-CA01-ED3A-95682E061D1E}"/>
                  </a:ext>
                </a:extLst>
              </p:cNvPr>
              <p:cNvSpPr txBox="1"/>
              <p:nvPr/>
            </p:nvSpPr>
            <p:spPr>
              <a:xfrm>
                <a:off x="10295031" y="745556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091B99-3A0D-CA01-ED3A-95682E061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031" y="745556"/>
                <a:ext cx="301941" cy="276999"/>
              </a:xfrm>
              <a:prstGeom prst="rect">
                <a:avLst/>
              </a:prstGeom>
              <a:blipFill>
                <a:blip r:embed="rId9"/>
                <a:stretch>
                  <a:fillRect l="-10204" r="-61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44FD22-F03E-7F01-3066-552545EF9BC1}"/>
                  </a:ext>
                </a:extLst>
              </p:cNvPr>
              <p:cNvSpPr txBox="1"/>
              <p:nvPr/>
            </p:nvSpPr>
            <p:spPr>
              <a:xfrm>
                <a:off x="15920739" y="5104840"/>
                <a:ext cx="3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44FD22-F03E-7F01-3066-552545EF9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739" y="5104840"/>
                <a:ext cx="301941" cy="276999"/>
              </a:xfrm>
              <a:prstGeom prst="rect">
                <a:avLst/>
              </a:prstGeom>
              <a:blipFill>
                <a:blip r:embed="rId10"/>
                <a:stretch>
                  <a:fillRect l="-10204" r="-61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131622-1173-A45D-75EE-228AD61960D6}"/>
                  </a:ext>
                </a:extLst>
              </p:cNvPr>
              <p:cNvSpPr txBox="1"/>
              <p:nvPr/>
            </p:nvSpPr>
            <p:spPr>
              <a:xfrm>
                <a:off x="11757820" y="1002147"/>
                <a:ext cx="654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131622-1173-A45D-75EE-228AD6196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820" y="1002147"/>
                <a:ext cx="654795" cy="276999"/>
              </a:xfrm>
              <a:prstGeom prst="rect">
                <a:avLst/>
              </a:prstGeom>
              <a:blipFill>
                <a:blip r:embed="rId11"/>
                <a:stretch>
                  <a:fillRect l="-12150" t="-2174" r="-93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BE97E-B1CB-0B6B-5FFF-D84559C97421}"/>
                  </a:ext>
                </a:extLst>
              </p:cNvPr>
              <p:cNvSpPr txBox="1"/>
              <p:nvPr/>
            </p:nvSpPr>
            <p:spPr>
              <a:xfrm>
                <a:off x="10680112" y="1644585"/>
                <a:ext cx="401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2BE97E-B1CB-0B6B-5FFF-D84559C97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112" y="1644585"/>
                <a:ext cx="401777" cy="276999"/>
              </a:xfrm>
              <a:prstGeom prst="rect">
                <a:avLst/>
              </a:prstGeom>
              <a:blipFill>
                <a:blip r:embed="rId12"/>
                <a:stretch>
                  <a:fillRect l="-13636" r="-30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302316A-43BF-AB90-47D1-AB84D559DB9E}"/>
                  </a:ext>
                </a:extLst>
              </p:cNvPr>
              <p:cNvSpPr txBox="1"/>
              <p:nvPr/>
            </p:nvSpPr>
            <p:spPr>
              <a:xfrm>
                <a:off x="9489657" y="3432972"/>
                <a:ext cx="401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302316A-43BF-AB90-47D1-AB84D559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657" y="3432972"/>
                <a:ext cx="401777" cy="276999"/>
              </a:xfrm>
              <a:prstGeom prst="rect">
                <a:avLst/>
              </a:prstGeom>
              <a:blipFill>
                <a:blip r:embed="rId13"/>
                <a:stretch>
                  <a:fillRect l="-13636" r="-3030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71FB59-A241-0339-8F69-7E328DD7817B}"/>
                  </a:ext>
                </a:extLst>
              </p:cNvPr>
              <p:cNvSpPr txBox="1"/>
              <p:nvPr/>
            </p:nvSpPr>
            <p:spPr>
              <a:xfrm>
                <a:off x="10290808" y="2730465"/>
                <a:ext cx="400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71FB59-A241-0339-8F69-7E328DD78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808" y="2730465"/>
                <a:ext cx="400110" cy="276999"/>
              </a:xfrm>
              <a:prstGeom prst="rect">
                <a:avLst/>
              </a:prstGeom>
              <a:blipFill>
                <a:blip r:embed="rId14"/>
                <a:stretch>
                  <a:fillRect l="-7576" r="-303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F01906-57C6-3B01-09E7-FCD1016F4A6E}"/>
                  </a:ext>
                </a:extLst>
              </p:cNvPr>
              <p:cNvSpPr txBox="1"/>
              <p:nvPr/>
            </p:nvSpPr>
            <p:spPr>
              <a:xfrm>
                <a:off x="11782791" y="1348679"/>
                <a:ext cx="400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F01906-57C6-3B01-09E7-FCD1016F4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791" y="1348679"/>
                <a:ext cx="400110" cy="276999"/>
              </a:xfrm>
              <a:prstGeom prst="rect">
                <a:avLst/>
              </a:prstGeom>
              <a:blipFill>
                <a:blip r:embed="rId15"/>
                <a:stretch>
                  <a:fillRect l="-7576" r="-303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A7FC-3525-2E6A-FDFA-0A0BA5BF19E8}"/>
                  </a:ext>
                </a:extLst>
              </p:cNvPr>
              <p:cNvSpPr txBox="1"/>
              <p:nvPr/>
            </p:nvSpPr>
            <p:spPr>
              <a:xfrm>
                <a:off x="10800558" y="495300"/>
                <a:ext cx="3104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noProof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noProof="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A7FC-3525-2E6A-FDFA-0A0BA5BF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0558" y="495300"/>
                <a:ext cx="310406" cy="276999"/>
              </a:xfrm>
              <a:prstGeom prst="rect">
                <a:avLst/>
              </a:prstGeom>
              <a:blipFill>
                <a:blip r:embed="rId16"/>
                <a:stretch>
                  <a:fillRect l="-27451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8FF4D4-4290-CE4A-8EF4-52CBD9ECEE5F}"/>
                  </a:ext>
                </a:extLst>
              </p:cNvPr>
              <p:cNvSpPr txBox="1"/>
              <p:nvPr/>
            </p:nvSpPr>
            <p:spPr>
              <a:xfrm>
                <a:off x="11188708" y="3302550"/>
                <a:ext cx="63478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noProof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sup>
                          <m:r>
                            <a:rPr lang="en-US" b="0" i="1" noProof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1" noProof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ΔP</m:t>
                      </m:r>
                    </m:oMath>
                  </m:oMathPara>
                </a14:m>
                <a:endParaRPr lang="en-US" noProof="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8FF4D4-4290-CE4A-8EF4-52CBD9ECE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708" y="3302550"/>
                <a:ext cx="634789" cy="277897"/>
              </a:xfrm>
              <a:prstGeom prst="rect">
                <a:avLst/>
              </a:prstGeom>
              <a:blipFill>
                <a:blip r:embed="rId17"/>
                <a:stretch>
                  <a:fillRect r="-857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5">
                <a:extLst>
                  <a:ext uri="{FF2B5EF4-FFF2-40B4-BE49-F238E27FC236}">
                    <a16:creationId xmlns:a16="http://schemas.microsoft.com/office/drawing/2014/main" id="{04F47BBB-2441-3306-CEFB-4D6A88706481}"/>
                  </a:ext>
                </a:extLst>
              </p:cNvPr>
              <p:cNvSpPr txBox="1"/>
              <p:nvPr/>
            </p:nvSpPr>
            <p:spPr>
              <a:xfrm>
                <a:off x="741196" y="6829425"/>
                <a:ext cx="9545804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0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𝚫</m:t>
                      </m:r>
                      <m:sSub>
                        <m:sSub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𝑷</m:t>
                          </m:r>
                        </m:e>
                        <m:sub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𝒙</m:t>
                          </m:r>
                        </m:sub>
                      </m:sSub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𝒙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6" name="TextBox 5">
                <a:extLst>
                  <a:ext uri="{FF2B5EF4-FFF2-40B4-BE49-F238E27FC236}">
                    <a16:creationId xmlns:a16="http://schemas.microsoft.com/office/drawing/2014/main" id="{04F47BBB-2441-3306-CEFB-4D6A88706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6" y="6829425"/>
                <a:ext cx="9545804" cy="474489"/>
              </a:xfrm>
              <a:prstGeom prst="rect">
                <a:avLst/>
              </a:prstGeom>
              <a:blipFill>
                <a:blip r:embed="rId18"/>
                <a:stretch>
                  <a:fillRect t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6CC2930-3E16-25FE-90A5-91157E311895}"/>
                  </a:ext>
                </a:extLst>
              </p:cNvPr>
              <p:cNvSpPr txBox="1"/>
              <p:nvPr/>
            </p:nvSpPr>
            <p:spPr>
              <a:xfrm>
                <a:off x="741196" y="7551785"/>
                <a:ext cx="9753778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0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𝚫</m:t>
                      </m:r>
                      <m:sSub>
                        <m:sSub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𝑷</m:t>
                          </m:r>
                        </m:e>
                        <m:sub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𝒚</m:t>
                          </m:r>
                        </m:sub>
                      </m:sSub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=−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𝒙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os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4400" b="0" i="1" spc="75" noProof="0" smtClean="0">
                                      <a:solidFill>
                                        <a:srgbClr val="405987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pPr>
                        <m:e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 </m:t>
                          </m:r>
                        </m:e>
                        <m:sup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p>
                      </m:sSup>
                      <m:r>
                        <a:rPr lang="en-US" sz="4400" b="1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𝒚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6CC2930-3E16-25FE-90A5-91157E311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96" y="7551785"/>
                <a:ext cx="9753778" cy="474489"/>
              </a:xfrm>
              <a:prstGeom prst="rect">
                <a:avLst/>
              </a:prstGeom>
              <a:blipFill>
                <a:blip r:embed="rId19"/>
                <a:stretch>
                  <a:fillRect t="-78205" r="-3313" b="-6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6F7024F4-6CC0-BECE-4491-49CED5440B52}"/>
              </a:ext>
            </a:extLst>
          </p:cNvPr>
          <p:cNvSpPr txBox="1"/>
          <p:nvPr/>
        </p:nvSpPr>
        <p:spPr>
          <a:xfrm>
            <a:off x="7600950" y="56530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5">
                <a:extLst>
                  <a:ext uri="{FF2B5EF4-FFF2-40B4-BE49-F238E27FC236}">
                    <a16:creationId xmlns:a16="http://schemas.microsoft.com/office/drawing/2014/main" id="{ABDFB417-B167-94C9-F8C0-F8ED860B44A6}"/>
                  </a:ext>
                </a:extLst>
              </p:cNvPr>
              <p:cNvSpPr txBox="1"/>
              <p:nvPr/>
            </p:nvSpPr>
            <p:spPr>
              <a:xfrm>
                <a:off x="759868" y="9164811"/>
                <a:ext cx="5319684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≜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4400" b="0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400" b="1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sSupPr>
                            <m:e>
                              <m:r>
                                <a:rPr lang="en-US" sz="4400" b="1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4400" b="1" i="1" spc="75" noProof="0" smtClean="0">
                                  <a:solidFill>
                                    <a:srgbClr val="405987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𝑫𝑺</m:t>
                              </m:r>
                            </m:sup>
                          </m:sSup>
                          <m:r>
                            <a:rPr lang="en-US" sz="4400" b="1" i="0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𝚫</m:t>
                          </m:r>
                          <m:r>
                            <a:rPr lang="en-US" sz="4400" b="1" i="1" spc="75" noProof="0" smtClean="0">
                              <a:solidFill>
                                <a:srgbClr val="405987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𝑷</m:t>
                          </m:r>
                        </m:e>
                      </m:d>
                      <m: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400" b="0" i="1" spc="75" noProof="0" smtClean="0">
                          <a:solidFill>
                            <a:srgbClr val="405987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known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9" name="TextBox 5">
                <a:extLst>
                  <a:ext uri="{FF2B5EF4-FFF2-40B4-BE49-F238E27FC236}">
                    <a16:creationId xmlns:a16="http://schemas.microsoft.com/office/drawing/2014/main" id="{ABDFB417-B167-94C9-F8C0-F8ED860B4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68" y="9164811"/>
                <a:ext cx="5319684" cy="474489"/>
              </a:xfrm>
              <a:prstGeom prst="rect">
                <a:avLst/>
              </a:prstGeom>
              <a:blipFill>
                <a:blip r:embed="rId20"/>
                <a:stretch>
                  <a:fillRect l="-573" t="-75641" r="-5734" b="-7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92B78D-D81B-86E2-111F-AD9BF313C10C}"/>
                  </a:ext>
                </a:extLst>
              </p:cNvPr>
              <p:cNvSpPr txBox="1"/>
              <p:nvPr/>
            </p:nvSpPr>
            <p:spPr>
              <a:xfrm>
                <a:off x="639414" y="5334671"/>
                <a:ext cx="5560592" cy="592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pPr>
                      <m:e>
                        <m: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 </m:t>
                        </m:r>
                      </m:e>
                      <m:sup>
                        <m: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𝑫𝑺</m:t>
                        </m:r>
                      </m:sup>
                    </m:sSup>
                    <m:r>
                      <a:rPr lang="en-US" sz="4400" b="1" i="0" spc="75" noProof="0" smtClean="0">
                        <a:solidFill>
                          <a:srgbClr val="405987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𝚫</m:t>
                    </m:r>
                    <m:r>
                      <a:rPr lang="en-US" sz="4400" b="1" i="1" spc="75" noProof="0" smtClean="0">
                        <a:solidFill>
                          <a:srgbClr val="405987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𝑷</m:t>
                    </m:r>
                    <m:r>
                      <a:rPr lang="en-US" sz="4400" b="0" i="1" spc="75" noProof="0" smtClean="0">
                        <a:solidFill>
                          <a:srgbClr val="405987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≜</m:t>
                    </m:r>
                  </m:oMath>
                </a14:m>
                <a:r>
                  <a:rPr lang="en-US" sz="4400" spc="75" noProof="0" dirty="0">
                    <a:solidFill>
                      <a:srgbClr val="405987"/>
                    </a:solidFill>
                    <a:ea typeface="Glacial Indifference"/>
                    <a:cs typeface="Glacial Indifference"/>
                    <a:sym typeface="Glacial Indifferenc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sPre>
                          <m:sPrePr>
                            <m:ctrlPr>
                              <a:rPr lang="en-US" sz="4400" b="1" i="1" spc="75" noProof="0" smtClean="0">
                                <a:solidFill>
                                  <a:srgbClr val="405987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</m:ctrlPr>
                          </m:sPrePr>
                          <m:sub>
                            <m:r>
                              <a:rPr lang="en-US" sz="4400" b="1" i="1" spc="75" noProof="0" smtClean="0">
                                <a:solidFill>
                                  <a:srgbClr val="405987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  <m:t> </m:t>
                            </m:r>
                          </m:sub>
                          <m:sup>
                            <m:r>
                              <a:rPr lang="en-US" sz="4400" b="1" i="1" spc="75" noProof="0" smtClean="0">
                                <a:solidFill>
                                  <a:srgbClr val="405987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  <m:t>𝑫𝑺</m:t>
                            </m:r>
                          </m:sup>
                          <m:e>
                            <m:r>
                              <a:rPr lang="en-US" sz="4400" b="1" i="0" spc="75" noProof="0" smtClean="0">
                                <a:solidFill>
                                  <a:srgbClr val="405987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  <m:t>𝐏</m:t>
                            </m:r>
                          </m:e>
                        </m:sPre>
                      </m:e>
                      <m:sub>
                        <m:r>
                          <a:rPr lang="en-US" sz="4400" b="1" i="0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𝐑</m:t>
                        </m:r>
                      </m:sub>
                    </m:sSub>
                    <m:sSup>
                      <m:sSupPr>
                        <m:ctrlP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pPr>
                      <m:e>
                        <m:r>
                          <a:rPr lang="en-US" sz="4400" b="0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−</m:t>
                        </m:r>
                      </m:e>
                      <m:sup>
                        <m: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𝑫𝑺</m:t>
                        </m:r>
                      </m:sup>
                    </m:sSup>
                    <m:sSub>
                      <m:sSubPr>
                        <m:ctrlP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𝑷</m:t>
                        </m:r>
                      </m:e>
                      <m:sub>
                        <m:r>
                          <a:rPr lang="en-US" sz="4400" b="1" i="1" spc="75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𝑳</m:t>
                        </m:r>
                      </m:sub>
                    </m:sSub>
                  </m:oMath>
                </a14:m>
                <a:endParaRPr lang="en-US" sz="4400" b="1" spc="75" noProof="0" dirty="0">
                  <a:solidFill>
                    <a:srgbClr val="405987"/>
                  </a:solidFill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692B78D-D81B-86E2-111F-AD9BF313C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4" y="5334671"/>
                <a:ext cx="5560592" cy="592213"/>
              </a:xfrm>
              <a:prstGeom prst="rect">
                <a:avLst/>
              </a:prstGeom>
              <a:blipFill>
                <a:blip r:embed="rId21"/>
                <a:stretch>
                  <a:fillRect t="-1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D5DA35B-C8BC-6D81-22C5-A50570F7335E}"/>
              </a:ext>
            </a:extLst>
          </p:cNvPr>
          <p:cNvCxnSpPr>
            <a:cxnSpLocks/>
          </p:cNvCxnSpPr>
          <p:nvPr/>
        </p:nvCxnSpPr>
        <p:spPr>
          <a:xfrm>
            <a:off x="10690918" y="7789029"/>
            <a:ext cx="13942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5">
                <a:extLst>
                  <a:ext uri="{FF2B5EF4-FFF2-40B4-BE49-F238E27FC236}">
                    <a16:creationId xmlns:a16="http://schemas.microsoft.com/office/drawing/2014/main" id="{83E5B509-9CD1-0615-9260-1E9A3C634B13}"/>
                  </a:ext>
                </a:extLst>
              </p:cNvPr>
              <p:cNvSpPr txBox="1"/>
              <p:nvPr/>
            </p:nvSpPr>
            <p:spPr>
              <a:xfrm>
                <a:off x="12463543" y="7589586"/>
                <a:ext cx="3759137" cy="4744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:r>
                  <a:rPr lang="en-US" sz="3600" spc="75" noProof="0" dirty="0">
                    <a:solidFill>
                      <a:srgbClr val="405987"/>
                    </a:solidFill>
                    <a:ea typeface="Glacial Indifference"/>
                    <a:cs typeface="Glacial Indifference"/>
                    <a:sym typeface="Glacial Indifference"/>
                  </a:rPr>
                  <a:t>Observed quantity</a:t>
                </a:r>
              </a:p>
            </p:txBody>
          </p:sp>
        </mc:Choice>
        <mc:Fallback xmlns="">
          <p:sp>
            <p:nvSpPr>
              <p:cNvPr id="61" name="TextBox 5">
                <a:extLst>
                  <a:ext uri="{FF2B5EF4-FFF2-40B4-BE49-F238E27FC236}">
                    <a16:creationId xmlns:a16="http://schemas.microsoft.com/office/drawing/2014/main" id="{83E5B509-9CD1-0615-9260-1E9A3C634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3543" y="7589586"/>
                <a:ext cx="3759137" cy="474490"/>
              </a:xfrm>
              <a:prstGeom prst="rect">
                <a:avLst/>
              </a:prstGeom>
              <a:blipFill>
                <a:blip r:embed="rId22"/>
                <a:stretch>
                  <a:fillRect l="-7468" t="-44872" r="-3409" b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6B0E-3601-6533-30BE-CABBF6832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CCA3F6-C97A-E124-72F7-12FD27E5F0D2}"/>
              </a:ext>
            </a:extLst>
          </p:cNvPr>
          <p:cNvGrpSpPr/>
          <p:nvPr/>
        </p:nvGrpSpPr>
        <p:grpSpPr>
          <a:xfrm>
            <a:off x="0" y="0"/>
            <a:ext cx="18288000" cy="1866900"/>
            <a:chOff x="0" y="0"/>
            <a:chExt cx="1059605" cy="7350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59B0E6D-2593-34C6-A2EA-A658A7AD65F6}"/>
                </a:ext>
              </a:extLst>
            </p:cNvPr>
            <p:cNvSpPr/>
            <p:nvPr/>
          </p:nvSpPr>
          <p:spPr>
            <a:xfrm>
              <a:off x="0" y="0"/>
              <a:ext cx="1059605" cy="735008"/>
            </a:xfrm>
            <a:custGeom>
              <a:avLst/>
              <a:gdLst/>
              <a:ahLst/>
              <a:cxnLst/>
              <a:rect l="l" t="t" r="r" b="b"/>
              <a:pathLst>
                <a:path w="1059605" h="735008">
                  <a:moveTo>
                    <a:pt x="0" y="0"/>
                  </a:moveTo>
                  <a:lnTo>
                    <a:pt x="1059605" y="0"/>
                  </a:lnTo>
                  <a:lnTo>
                    <a:pt x="1059605" y="735008"/>
                  </a:lnTo>
                  <a:lnTo>
                    <a:pt x="0" y="735008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4D9FC98F-1E6A-AE0F-0985-4A43CC49DB59}"/>
                  </a:ext>
                </a:extLst>
              </p:cNvPr>
              <p:cNvSpPr txBox="1"/>
              <p:nvPr/>
            </p:nvSpPr>
            <p:spPr>
              <a:xfrm>
                <a:off x="6152304" y="400964"/>
                <a:ext cx="5983392" cy="10649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013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600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en-US" sz="600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lang="en-US" sz="6000" i="1" noProof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6000" noProof="0" dirty="0">
                    <a:solidFill>
                      <a:schemeClr val="bg1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 ESTIMATION</a:t>
                </a:r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4D9FC98F-1E6A-AE0F-0985-4A43CC49D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304" y="400964"/>
                <a:ext cx="5983392" cy="1064972"/>
              </a:xfrm>
              <a:prstGeom prst="rect">
                <a:avLst/>
              </a:prstGeom>
              <a:blipFill>
                <a:blip r:embed="rId3"/>
                <a:stretch>
                  <a:fillRect t="-8046" r="-4277" b="-43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BF0F2C66-BCB2-D20B-9C18-D54E997EB2A3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12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F3845D47-683A-5B2D-ABA0-903F15F97A88}"/>
                  </a:ext>
                </a:extLst>
              </p:cNvPr>
              <p:cNvSpPr txBox="1"/>
              <p:nvPr/>
            </p:nvSpPr>
            <p:spPr>
              <a:xfrm>
                <a:off x="4838700" y="2477013"/>
                <a:ext cx="8610600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𝜓</m:t>
                        </m:r>
                      </m:e>
                      <m:sub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and gyroscope bias </a:t>
                </a:r>
                <a14:m>
                  <m:oMath xmlns:m="http://schemas.openxmlformats.org/officeDocument/2006/math">
                    <m:r>
                      <a:rPr lang="en-US" sz="3600" b="0" i="1" spc="75" noProof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𝜇</m:t>
                    </m:r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estimator</a:t>
                </a:r>
              </a:p>
            </p:txBody>
          </p:sp>
        </mc:Choice>
        <mc:Fallback xmlns="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F3845D47-683A-5B2D-ABA0-903F15F97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00" y="2477013"/>
                <a:ext cx="8610600" cy="474489"/>
              </a:xfrm>
              <a:prstGeom prst="rect">
                <a:avLst/>
              </a:prstGeom>
              <a:blipFill>
                <a:blip r:embed="rId4"/>
                <a:stretch>
                  <a:fillRect l="-3258" t="-46154" r="-1629" b="-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4A166-0E9F-D83F-D0B5-13C35F53DE4F}"/>
                  </a:ext>
                </a:extLst>
              </p:cNvPr>
              <p:cNvSpPr txBox="1"/>
              <p:nvPr/>
            </p:nvSpPr>
            <p:spPr>
              <a:xfrm>
                <a:off x="2019417" y="4231736"/>
                <a:ext cx="536622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80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800" b="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4800" b="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80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4A166-0E9F-D83F-D0B5-13C35F53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417" y="4231736"/>
                <a:ext cx="536622" cy="10988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48D02E9-95EA-94E6-87F8-DAD3909CD063}"/>
                  </a:ext>
                </a:extLst>
              </p:cNvPr>
              <p:cNvSpPr txBox="1"/>
              <p:nvPr/>
            </p:nvSpPr>
            <p:spPr>
              <a:xfrm>
                <a:off x="2556039" y="4394863"/>
                <a:ext cx="3806778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sSubPr>
                            <m:e>
                              <m: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𝑟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𝑚</m:t>
                          </m:r>
                        </m:sub>
                      </m:sSub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𝜇</m:t>
                      </m:r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𝜉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sSubPr>
                            <m:e>
                              <m: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  <m:t>𝑟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600" b="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448D02E9-95EA-94E6-87F8-DAD3909CD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039" y="4394863"/>
                <a:ext cx="3806778" cy="474489"/>
              </a:xfrm>
              <a:prstGeom prst="rect">
                <a:avLst/>
              </a:prstGeom>
              <a:blipFill>
                <a:blip r:embed="rId6"/>
                <a:stretch>
                  <a:fillRect t="-1282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CE1968C3-9E26-B895-1AF3-E8D61326D919}"/>
                  </a:ext>
                </a:extLst>
              </p:cNvPr>
              <p:cNvSpPr txBox="1"/>
              <p:nvPr/>
            </p:nvSpPr>
            <p:spPr>
              <a:xfrm>
                <a:off x="2546100" y="4915014"/>
                <a:ext cx="1987917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acc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𝜇</m:t>
                          </m:r>
                        </m:e>
                      </m:acc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𝜉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CE1968C3-9E26-B895-1AF3-E8D61326D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100" y="4915014"/>
                <a:ext cx="1987917" cy="474489"/>
              </a:xfrm>
              <a:prstGeom prst="rect">
                <a:avLst/>
              </a:prstGeom>
              <a:blipFill>
                <a:blip r:embed="rId7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1B6CF-E886-F30B-501E-E14D9F46DE77}"/>
                  </a:ext>
                </a:extLst>
              </p:cNvPr>
              <p:cNvSpPr txBox="1"/>
              <p:nvPr/>
            </p:nvSpPr>
            <p:spPr>
              <a:xfrm>
                <a:off x="1676400" y="7718907"/>
                <a:ext cx="536622" cy="1098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80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800" b="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4800" b="0" i="1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80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1B6CF-E886-F30B-501E-E14D9F46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7718907"/>
                <a:ext cx="536622" cy="1098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5C39B1D7-B692-2580-021C-D77A4FABD9FC}"/>
                  </a:ext>
                </a:extLst>
              </p:cNvPr>
              <p:cNvSpPr txBox="1"/>
              <p:nvPr/>
            </p:nvSpPr>
            <p:spPr>
              <a:xfrm>
                <a:off x="2213022" y="7786559"/>
                <a:ext cx="4492578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1</m:t>
                          </m:r>
                        </m:sub>
                      </m:sSub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=−</m:t>
                      </m:r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b="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17" name="TextBox 5">
                <a:extLst>
                  <a:ext uri="{FF2B5EF4-FFF2-40B4-BE49-F238E27FC236}">
                    <a16:creationId xmlns:a16="http://schemas.microsoft.com/office/drawing/2014/main" id="{5C39B1D7-B692-2580-021C-D77A4FABD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022" y="7786559"/>
                <a:ext cx="4492578" cy="4744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5">
            <a:extLst>
              <a:ext uri="{FF2B5EF4-FFF2-40B4-BE49-F238E27FC236}">
                <a16:creationId xmlns:a16="http://schemas.microsoft.com/office/drawing/2014/main" id="{E48E9DC9-CA0B-0A86-6DD7-268B8CDEF30D}"/>
              </a:ext>
            </a:extLst>
          </p:cNvPr>
          <p:cNvSpPr txBox="1"/>
          <p:nvPr/>
        </p:nvSpPr>
        <p:spPr>
          <a:xfrm>
            <a:off x="2703489" y="6515100"/>
            <a:ext cx="32004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5">
                <a:extLst>
                  <a:ext uri="{FF2B5EF4-FFF2-40B4-BE49-F238E27FC236}">
                    <a16:creationId xmlns:a16="http://schemas.microsoft.com/office/drawing/2014/main" id="{0879FE2F-9CF1-74CA-71F0-0D7FAAFF512A}"/>
                  </a:ext>
                </a:extLst>
              </p:cNvPr>
              <p:cNvSpPr txBox="1"/>
              <p:nvPr/>
            </p:nvSpPr>
            <p:spPr>
              <a:xfrm>
                <a:off x="2057400" y="8321888"/>
                <a:ext cx="4492578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𝑦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2</m:t>
                          </m:r>
                        </m:sub>
                      </m:sSub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𝑑</m:t>
                      </m:r>
                      <m:func>
                        <m:func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pc="75" noProof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Glacial Indifference"/>
                                  <a:cs typeface="Glacial Indifference"/>
                                  <a:sym typeface="Glacial Indifferenc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b="0" i="1" spc="75" noProof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Glacial Indifference"/>
                                      <a:cs typeface="Glacial Indifference"/>
                                      <a:sym typeface="Glacial Indifference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36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b="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19" name="TextBox 5">
                <a:extLst>
                  <a:ext uri="{FF2B5EF4-FFF2-40B4-BE49-F238E27FC236}">
                    <a16:creationId xmlns:a16="http://schemas.microsoft.com/office/drawing/2014/main" id="{0879FE2F-9CF1-74CA-71F0-0D7FAAFF5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8321888"/>
                <a:ext cx="4492578" cy="474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5">
            <a:extLst>
              <a:ext uri="{FF2B5EF4-FFF2-40B4-BE49-F238E27FC236}">
                <a16:creationId xmlns:a16="http://schemas.microsoft.com/office/drawing/2014/main" id="{45A65ADA-E999-9484-6118-948A78E663E2}"/>
              </a:ext>
            </a:extLst>
          </p:cNvPr>
          <p:cNvSpPr txBox="1"/>
          <p:nvPr/>
        </p:nvSpPr>
        <p:spPr>
          <a:xfrm>
            <a:off x="1596796" y="3305785"/>
            <a:ext cx="488020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Extended Kalman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02857CB8-B458-B557-712D-F71433B147E0}"/>
                  </a:ext>
                </a:extLst>
              </p:cNvPr>
              <p:cNvSpPr txBox="1"/>
              <p:nvPr/>
            </p:nvSpPr>
            <p:spPr>
              <a:xfrm>
                <a:off x="10134600" y="4305300"/>
                <a:ext cx="6923620" cy="9489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𝜉</m:t>
                        </m:r>
                      </m:e>
                      <m:sub>
                        <m:sSub>
                          <m:sSubPr>
                            <m:ctrlPr>
                              <a:rPr lang="it-IT" sz="3600" b="0" i="1" spc="75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</m:ctrlPr>
                          </m:sSubPr>
                          <m:e>
                            <m:r>
                              <a:rPr lang="it-IT" sz="3600" b="0" i="1" spc="75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  <m:t>𝜓</m:t>
                            </m:r>
                          </m:e>
                          <m:sub>
                            <m:r>
                              <a:rPr lang="it-IT" sz="3600" b="0" i="1" spc="75" noProof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Glacial Indifference"/>
                                <a:cs typeface="Glacial Indifference"/>
                                <a:sym typeface="Glacial Indifference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𝜉</m:t>
                        </m:r>
                      </m:e>
                      <m:sub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state noises</a:t>
                </a:r>
              </a:p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𝜂</m:t>
                        </m:r>
                      </m:e>
                      <m:sub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𝜂</m:t>
                        </m:r>
                      </m:e>
                      <m:sub>
                        <m:r>
                          <a:rPr lang="it-IT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measurement noises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02857CB8-B458-B557-712D-F71433B14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600" y="4305300"/>
                <a:ext cx="6923620" cy="948978"/>
              </a:xfrm>
              <a:prstGeom prst="rect">
                <a:avLst/>
              </a:prstGeom>
              <a:blipFill>
                <a:blip r:embed="rId11"/>
                <a:stretch>
                  <a:fillRect t="-24359" r="-969" b="-28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B29615-8842-CEE3-490E-6C95C78229A6}"/>
                  </a:ext>
                </a:extLst>
              </p:cNvPr>
              <p:cNvSpPr txBox="1"/>
              <p:nvPr/>
            </p:nvSpPr>
            <p:spPr>
              <a:xfrm>
                <a:off x="11926370" y="7715611"/>
                <a:ext cx="3021212" cy="1095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func>
                                  <m:funcPr>
                                    <m:ctrlP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it-IT" sz="32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32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it-IT" sz="3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32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func>
                                  <m:funcPr>
                                    <m:ctrlP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320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it-IT" sz="32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it-IT" sz="32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it-IT" sz="32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B29615-8842-CEE3-490E-6C95C7822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370" y="7715611"/>
                <a:ext cx="3021212" cy="1095877"/>
              </a:xfrm>
              <a:prstGeom prst="rect">
                <a:avLst/>
              </a:prstGeom>
              <a:blipFill>
                <a:blip r:embed="rId12"/>
                <a:stretch>
                  <a:fillRect b="-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D5AF3E-4967-D867-9D31-14A3B98DEC69}"/>
              </a:ext>
            </a:extLst>
          </p:cNvPr>
          <p:cNvCxnSpPr>
            <a:cxnSpLocks/>
          </p:cNvCxnSpPr>
          <p:nvPr/>
        </p:nvCxnSpPr>
        <p:spPr>
          <a:xfrm>
            <a:off x="14947582" y="7658486"/>
            <a:ext cx="0" cy="12310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F18EF7-CB5A-A0C9-A5D2-617F6CC34017}"/>
                  </a:ext>
                </a:extLst>
              </p:cNvPr>
              <p:cNvSpPr txBox="1"/>
              <p:nvPr/>
            </p:nvSpPr>
            <p:spPr>
              <a:xfrm>
                <a:off x="14979005" y="8461057"/>
                <a:ext cx="12469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5F18EF7-CB5A-A0C9-A5D2-617F6CC3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9005" y="8461057"/>
                <a:ext cx="1246944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F05D9F-D7CA-358A-2D33-F54D5D3C6F33}"/>
              </a:ext>
            </a:extLst>
          </p:cNvPr>
          <p:cNvCxnSpPr/>
          <p:nvPr/>
        </p:nvCxnSpPr>
        <p:spPr>
          <a:xfrm>
            <a:off x="7616778" y="8321888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784E53-7424-F5D6-9718-E212D6137CEC}"/>
                  </a:ext>
                </a:extLst>
              </p:cNvPr>
              <p:cNvSpPr txBox="1"/>
              <p:nvPr/>
            </p:nvSpPr>
            <p:spPr>
              <a:xfrm>
                <a:off x="10896600" y="8027772"/>
                <a:ext cx="10297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it-IT" sz="3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784E53-7424-F5D6-9718-E212D6137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600" y="8027772"/>
                <a:ext cx="1029769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3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C180B-D79C-E65D-D41C-F85BC10E3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7764CF-B135-5D7D-FE16-A411AEA31211}"/>
              </a:ext>
            </a:extLst>
          </p:cNvPr>
          <p:cNvGrpSpPr/>
          <p:nvPr/>
        </p:nvGrpSpPr>
        <p:grpSpPr>
          <a:xfrm>
            <a:off x="0" y="-33956"/>
            <a:ext cx="18288000" cy="2205656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007E01-2148-476C-F5CA-0726ED1CE1DC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CCCAE93B-DADA-E239-9E9C-556703A646F9}"/>
              </a:ext>
            </a:extLst>
          </p:cNvPr>
          <p:cNvSpPr txBox="1"/>
          <p:nvPr/>
        </p:nvSpPr>
        <p:spPr>
          <a:xfrm>
            <a:off x="3294956" y="566660"/>
            <a:ext cx="11698087" cy="10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SIMULATION ENVIRONMENT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994B320-A119-83A5-AC70-DEF8B9A562C0}"/>
              </a:ext>
            </a:extLst>
          </p:cNvPr>
          <p:cNvSpPr txBox="1"/>
          <p:nvPr/>
        </p:nvSpPr>
        <p:spPr>
          <a:xfrm>
            <a:off x="4533900" y="3314700"/>
            <a:ext cx="9220200" cy="5138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Custom made Simulink environment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Reusable for different vehicles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Light-weight simulator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Sensors’ simulator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Trajectory visualization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Errors visualization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A4C7D07-8459-535C-C098-6FE56FCF8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13</a:t>
            </a:fld>
            <a:endParaRPr lang="en-US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02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4C895-3362-1FFC-5325-952CB1091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46373F-F212-11ED-4D61-FA822706DE7F}"/>
              </a:ext>
            </a:extLst>
          </p:cNvPr>
          <p:cNvGrpSpPr/>
          <p:nvPr/>
        </p:nvGrpSpPr>
        <p:grpSpPr>
          <a:xfrm>
            <a:off x="0" y="0"/>
            <a:ext cx="18288000" cy="1925537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EB93F6F-4647-3C25-2D55-05EDFB6F38E1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0B4A267-BFCB-52A7-ACE1-6C4FFD903AD8}"/>
              </a:ext>
            </a:extLst>
          </p:cNvPr>
          <p:cNvSpPr txBox="1"/>
          <p:nvPr/>
        </p:nvSpPr>
        <p:spPr>
          <a:xfrm>
            <a:off x="2447578" y="55023"/>
            <a:ext cx="13392844" cy="131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SIMULATION &amp; CONTROL SCHEME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9A0935EC-E5F6-5ED2-AE42-01162104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14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AB8CDA-A944-32E4-35EA-E1E456E40460}"/>
                  </a:ext>
                </a:extLst>
              </p14:cNvPr>
              <p14:cNvContentPartPr/>
              <p14:nvPr/>
            </p14:nvContentPartPr>
            <p14:xfrm>
              <a:off x="2822860" y="2954772"/>
              <a:ext cx="3369120" cy="174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AB8CDA-A944-32E4-35EA-E1E456E404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8461" y="2940373"/>
                <a:ext cx="3397199" cy="177031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964856A-AA73-30AF-482C-465840F766B5}"/>
              </a:ext>
            </a:extLst>
          </p:cNvPr>
          <p:cNvSpPr txBox="1"/>
          <p:nvPr/>
        </p:nvSpPr>
        <p:spPr>
          <a:xfrm>
            <a:off x="2918524" y="3410394"/>
            <a:ext cx="3177793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PHYSIC MODEL</a:t>
            </a:r>
          </a:p>
          <a:p>
            <a:r>
              <a:rPr lang="it-IT" sz="2400" dirty="0">
                <a:solidFill>
                  <a:schemeClr val="tx2"/>
                </a:solidFill>
              </a:rPr>
              <a:t>(dynamics + kinematics)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0109964-5A34-7153-5FC7-A9B308AA52BA}"/>
                  </a:ext>
                </a:extLst>
              </p14:cNvPr>
              <p14:cNvContentPartPr/>
              <p14:nvPr/>
            </p14:nvContentPartPr>
            <p14:xfrm>
              <a:off x="7421156" y="6362700"/>
              <a:ext cx="3369120" cy="1742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0109964-5A34-7153-5FC7-A9B308AA52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6757" y="6348301"/>
                <a:ext cx="3397199" cy="177031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4C8D6DE-B269-388B-7283-A83293E69330}"/>
              </a:ext>
            </a:extLst>
          </p:cNvPr>
          <p:cNvSpPr txBox="1"/>
          <p:nvPr/>
        </p:nvSpPr>
        <p:spPr>
          <a:xfrm>
            <a:off x="7896859" y="7002988"/>
            <a:ext cx="2417713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STATE ESTIMATOR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0D566B-E758-C00A-CED3-DC611EFB3890}"/>
                  </a:ext>
                </a:extLst>
              </p14:cNvPr>
              <p14:cNvContentPartPr/>
              <p14:nvPr/>
            </p14:nvContentPartPr>
            <p14:xfrm>
              <a:off x="1430494" y="6362700"/>
              <a:ext cx="3369120" cy="1742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0D566B-E758-C00A-CED3-DC611EFB38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6095" y="6348301"/>
                <a:ext cx="3397199" cy="17703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DC37919-E964-BB87-27F7-6030F4543F57}"/>
              </a:ext>
            </a:extLst>
          </p:cNvPr>
          <p:cNvSpPr txBox="1"/>
          <p:nvPr/>
        </p:nvSpPr>
        <p:spPr>
          <a:xfrm>
            <a:off x="1681777" y="7002988"/>
            <a:ext cx="286655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SENSORS SIMULATOR</a:t>
            </a:r>
            <a:endParaRPr lang="en-US" sz="24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C41573-7FFA-7D43-1583-D6C6E8CA8DB3}"/>
                  </a:ext>
                </a:extLst>
              </p14:cNvPr>
              <p14:cNvContentPartPr/>
              <p14:nvPr/>
            </p14:nvContentPartPr>
            <p14:xfrm>
              <a:off x="13242480" y="6362700"/>
              <a:ext cx="3369120" cy="1742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C41573-7FFA-7D43-1583-D6C6E8CA8D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28081" y="6348301"/>
                <a:ext cx="3397199" cy="1770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94E716-C2AA-EC0F-8E69-65E38CCADA1E}"/>
                  </a:ext>
                </a:extLst>
              </p:cNvPr>
              <p:cNvSpPr txBox="1"/>
              <p:nvPr/>
            </p:nvSpPr>
            <p:spPr>
              <a:xfrm>
                <a:off x="13317015" y="6818322"/>
                <a:ext cx="3220048" cy="83099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tx2"/>
                    </a:solidFill>
                  </a:rPr>
                  <a:t>REFERENCE GENERATOR</a:t>
                </a:r>
              </a:p>
              <a:p>
                <a:pPr algn="ctr"/>
                <a:r>
                  <a:rPr lang="it-IT" sz="2400" dirty="0">
                    <a:solidFill>
                      <a:schemeClr val="tx2"/>
                    </a:solidFill>
                  </a:rPr>
                  <a:t>(speed,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sz="2400" dirty="0">
                    <a:solidFill>
                      <a:schemeClr val="tx2"/>
                    </a:solidFill>
                  </a:rPr>
                  <a:t>)</a:t>
                </a: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94E716-C2AA-EC0F-8E69-65E38CCAD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015" y="6818322"/>
                <a:ext cx="3220048" cy="830997"/>
              </a:xfrm>
              <a:prstGeom prst="rect">
                <a:avLst/>
              </a:prstGeom>
              <a:blipFill>
                <a:blip r:embed="rId10"/>
                <a:stretch>
                  <a:fillRect l="-2264" t="-5036" r="-2075" b="-1438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B1D8D1F-9C37-8FF7-DDB0-576B9D4E4452}"/>
                  </a:ext>
                </a:extLst>
              </p14:cNvPr>
              <p14:cNvContentPartPr/>
              <p14:nvPr/>
            </p14:nvContentPartPr>
            <p14:xfrm>
              <a:off x="12070354" y="2954772"/>
              <a:ext cx="3369120" cy="174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B1D8D1F-9C37-8FF7-DDB0-576B9D4E44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5955" y="2940373"/>
                <a:ext cx="3397199" cy="1770317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63AA09-49AC-49EB-202E-2A2FD4D68589}"/>
              </a:ext>
            </a:extLst>
          </p:cNvPr>
          <p:cNvSpPr txBox="1"/>
          <p:nvPr/>
        </p:nvSpPr>
        <p:spPr>
          <a:xfrm>
            <a:off x="12764964" y="3595060"/>
            <a:ext cx="1979901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</a:rPr>
              <a:t>CONTROLLERS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6967372-2351-D032-1BEA-37D348E71BDD}"/>
              </a:ext>
            </a:extLst>
          </p:cNvPr>
          <p:cNvCxnSpPr>
            <a:cxnSpLocks/>
          </p:cNvCxnSpPr>
          <p:nvPr/>
        </p:nvCxnSpPr>
        <p:spPr>
          <a:xfrm flipH="1" flipV="1">
            <a:off x="15410899" y="4210879"/>
            <a:ext cx="1179302" cy="3210128"/>
          </a:xfrm>
          <a:prstGeom prst="bentConnector4">
            <a:avLst>
              <a:gd name="adj1" fmla="val -53191"/>
              <a:gd name="adj2" fmla="val 1001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0AE07A1-111E-DDF9-6ADE-51319E891567}"/>
              </a:ext>
            </a:extLst>
          </p:cNvPr>
          <p:cNvCxnSpPr>
            <a:cxnSpLocks/>
          </p:cNvCxnSpPr>
          <p:nvPr/>
        </p:nvCxnSpPr>
        <p:spPr>
          <a:xfrm rot="10800000">
            <a:off x="6166528" y="3831086"/>
            <a:ext cx="5878373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09284EC-982E-23F9-A93E-3290400AA1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-668401" y="5270928"/>
            <a:ext cx="3607179" cy="572200"/>
          </a:xfrm>
          <a:prstGeom prst="bentConnector3">
            <a:avLst>
              <a:gd name="adj1" fmla="val 99643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73118D-27AD-0591-55F0-E26FC7B5D82E}"/>
              </a:ext>
            </a:extLst>
          </p:cNvPr>
          <p:cNvCxnSpPr>
            <a:cxnSpLocks/>
          </p:cNvCxnSpPr>
          <p:nvPr/>
        </p:nvCxnSpPr>
        <p:spPr>
          <a:xfrm>
            <a:off x="849088" y="3753438"/>
            <a:ext cx="1960099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975071A-E2B8-E191-1F7E-CC507253C898}"/>
              </a:ext>
            </a:extLst>
          </p:cNvPr>
          <p:cNvSpPr/>
          <p:nvPr/>
        </p:nvSpPr>
        <p:spPr>
          <a:xfrm>
            <a:off x="617543" y="2281580"/>
            <a:ext cx="6155843" cy="66667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2AAA4A-2C00-F1DC-2A97-468FEDEEDA2E}"/>
              </a:ext>
            </a:extLst>
          </p:cNvPr>
          <p:cNvSpPr/>
          <p:nvPr/>
        </p:nvSpPr>
        <p:spPr>
          <a:xfrm>
            <a:off x="6908499" y="2281580"/>
            <a:ext cx="10675634" cy="666674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1AFDB6-FA76-162A-453E-A34BEDD2FD8B}"/>
              </a:ext>
            </a:extLst>
          </p:cNvPr>
          <p:cNvSpPr txBox="1"/>
          <p:nvPr/>
        </p:nvSpPr>
        <p:spPr>
          <a:xfrm>
            <a:off x="3450811" y="8430786"/>
            <a:ext cx="3285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1"/>
                </a:solidFill>
              </a:rPr>
              <a:t>SIMULATION MODEL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E4EDED-28D0-61CD-09FF-F03116DAB086}"/>
              </a:ext>
            </a:extLst>
          </p:cNvPr>
          <p:cNvSpPr txBox="1"/>
          <p:nvPr/>
        </p:nvSpPr>
        <p:spPr>
          <a:xfrm>
            <a:off x="12044901" y="2281580"/>
            <a:ext cx="5487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chemeClr val="accent1"/>
                </a:solidFill>
              </a:rPr>
              <a:t>GUIDANCE, NAVIGATION, CONTROL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C71D95-C2CC-EBF4-F50F-3C1E57109D76}"/>
              </a:ext>
            </a:extLst>
          </p:cNvPr>
          <p:cNvCxnSpPr/>
          <p:nvPr/>
        </p:nvCxnSpPr>
        <p:spPr>
          <a:xfrm>
            <a:off x="4799614" y="7233820"/>
            <a:ext cx="262154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9ACD5E-1AA5-BDCB-E7D7-5CF0DDE184A4}"/>
              </a:ext>
            </a:extLst>
          </p:cNvPr>
          <p:cNvCxnSpPr/>
          <p:nvPr/>
        </p:nvCxnSpPr>
        <p:spPr>
          <a:xfrm>
            <a:off x="10790276" y="7233820"/>
            <a:ext cx="24522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216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63ABE-8A10-3300-F736-7BA983BC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AFE849-BB9F-5D9C-2A72-4E59A18013AA}"/>
              </a:ext>
            </a:extLst>
          </p:cNvPr>
          <p:cNvGrpSpPr/>
          <p:nvPr/>
        </p:nvGrpSpPr>
        <p:grpSpPr>
          <a:xfrm>
            <a:off x="9372600" y="1"/>
            <a:ext cx="8892837" cy="2857500"/>
            <a:chOff x="0" y="0"/>
            <a:chExt cx="1059605" cy="115893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E882C2-34F3-83AC-A234-B6366DC0352A}"/>
                </a:ext>
              </a:extLst>
            </p:cNvPr>
            <p:cNvSpPr/>
            <p:nvPr/>
          </p:nvSpPr>
          <p:spPr>
            <a:xfrm>
              <a:off x="0" y="0"/>
              <a:ext cx="1059605" cy="1158934"/>
            </a:xfrm>
            <a:custGeom>
              <a:avLst/>
              <a:gdLst/>
              <a:ahLst/>
              <a:cxnLst/>
              <a:rect l="l" t="t" r="r" b="b"/>
              <a:pathLst>
                <a:path w="1059605" h="1158934">
                  <a:moveTo>
                    <a:pt x="0" y="0"/>
                  </a:moveTo>
                  <a:lnTo>
                    <a:pt x="1059605" y="0"/>
                  </a:lnTo>
                  <a:lnTo>
                    <a:pt x="1059605" y="1158934"/>
                  </a:lnTo>
                  <a:lnTo>
                    <a:pt x="0" y="1158934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671E1CEE-8F3B-860B-82EC-B1155829AFFF}"/>
              </a:ext>
            </a:extLst>
          </p:cNvPr>
          <p:cNvSpPr txBox="1"/>
          <p:nvPr/>
        </p:nvSpPr>
        <p:spPr>
          <a:xfrm>
            <a:off x="10986132" y="892931"/>
            <a:ext cx="5665772" cy="1071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CONTROLLERS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D5A317F-5922-EF4E-FAF9-04E482B4123B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15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64AA5BD3-FDD9-462C-3F94-7B9B6CD61B94}"/>
              </a:ext>
            </a:extLst>
          </p:cNvPr>
          <p:cNvSpPr txBox="1"/>
          <p:nvPr/>
        </p:nvSpPr>
        <p:spPr>
          <a:xfrm>
            <a:off x="1295399" y="3592843"/>
            <a:ext cx="426720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 with Anti Wind-Up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12EC1-5535-F544-7138-EF04B77F3FDB}"/>
              </a:ext>
            </a:extLst>
          </p:cNvPr>
          <p:cNvSpPr txBox="1"/>
          <p:nvPr/>
        </p:nvSpPr>
        <p:spPr>
          <a:xfrm>
            <a:off x="1295400" y="4211087"/>
            <a:ext cx="19812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it-IT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  <a:r>
              <a:rPr lang="en-US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urge</a:t>
            </a: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Sway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2E1E54BC-24CA-B74F-CDFC-0EC4806BD832}"/>
              </a:ext>
            </a:extLst>
          </p:cNvPr>
          <p:cNvSpPr txBox="1"/>
          <p:nvPr/>
        </p:nvSpPr>
        <p:spPr>
          <a:xfrm>
            <a:off x="10820400" y="3592843"/>
            <a:ext cx="4724401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PID with Anti Wind-Up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1EE18-A186-FBA5-EB3D-04DFD5F4ABB8}"/>
              </a:ext>
            </a:extLst>
          </p:cNvPr>
          <p:cNvSpPr txBox="1"/>
          <p:nvPr/>
        </p:nvSpPr>
        <p:spPr>
          <a:xfrm>
            <a:off x="10820401" y="4211087"/>
            <a:ext cx="19812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it-IT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Depth</a:t>
            </a:r>
            <a:endParaRPr lang="en-US" sz="3600" spc="75" dirty="0">
              <a:solidFill>
                <a:schemeClr val="accent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Yaw</a:t>
            </a:r>
          </a:p>
        </p:txBody>
      </p:sp>
      <p:pic>
        <p:nvPicPr>
          <p:cNvPr id="30" name="Picture 29" descr="A diagram of a model&#10;&#10;AI-generated content may be incorrect.">
            <a:extLst>
              <a:ext uri="{FF2B5EF4-FFF2-40B4-BE49-F238E27FC236}">
                <a16:creationId xmlns:a16="http://schemas.microsoft.com/office/drawing/2014/main" id="{6B0944AB-215C-C15E-8F2F-AD7D54CB9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10" y="5372100"/>
            <a:ext cx="7192379" cy="3896269"/>
          </a:xfrm>
          <a:prstGeom prst="rect">
            <a:avLst/>
          </a:prstGeom>
        </p:spPr>
      </p:pic>
      <p:pic>
        <p:nvPicPr>
          <p:cNvPr id="32" name="Picture 31" descr="A diagram of a model&#10;&#10;AI-generated content may be incorrect.">
            <a:extLst>
              <a:ext uri="{FF2B5EF4-FFF2-40B4-BE49-F238E27FC236}">
                <a16:creationId xmlns:a16="http://schemas.microsoft.com/office/drawing/2014/main" id="{F388F54A-C844-CD5A-9B2A-2D7B011FC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682880"/>
            <a:ext cx="7241465" cy="32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2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76C3B-1D5F-B6D1-41A8-E0C09D77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749647-D403-CD75-0D74-537DA7331313}"/>
              </a:ext>
            </a:extLst>
          </p:cNvPr>
          <p:cNvSpPr txBox="1"/>
          <p:nvPr/>
        </p:nvSpPr>
        <p:spPr>
          <a:xfrm>
            <a:off x="6353060" y="117835"/>
            <a:ext cx="5581874" cy="1129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2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A37A930-0D7E-E35B-FFEA-F3C84C38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DE930E-C47C-78A9-A3FF-6DF533F485FB}"/>
                  </a:ext>
                </a:extLst>
              </p:cNvPr>
              <p:cNvSpPr txBox="1"/>
              <p:nvPr/>
            </p:nvSpPr>
            <p:spPr>
              <a:xfrm>
                <a:off x="7067326" y="821200"/>
                <a:ext cx="4153345" cy="1024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Variable </a:t>
                </a:r>
                <a14:m>
                  <m:oMath xmlns:m="http://schemas.openxmlformats.org/officeDocument/2006/math">
                    <m:r>
                      <a:rPr kumimoji="0" lang="it-IT" sz="3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"/>
                        <a:cs typeface="Marcellus"/>
                        <a:sym typeface="Marcellus"/>
                      </a:rPr>
                      <m:t>𝜓</m:t>
                    </m:r>
                  </m:oMath>
                </a14:m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– Fixed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u</a:t>
                </a: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,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v</a:t>
                </a:r>
                <a:endPara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rcellus"/>
                  <a:ea typeface="Marcellus"/>
                  <a:cs typeface="Marcellus"/>
                  <a:sym typeface="Marcellu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DE930E-C47C-78A9-A3FF-6DF533F4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26" y="821200"/>
                <a:ext cx="4153345" cy="1024832"/>
              </a:xfrm>
              <a:prstGeom prst="rect">
                <a:avLst/>
              </a:prstGeom>
              <a:blipFill>
                <a:blip r:embed="rId8"/>
                <a:stretch>
                  <a:fillRect l="-1760" r="-1760" b="-2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A0724-99C1-3FB9-8912-72A587FB70FB}"/>
                  </a:ext>
                </a:extLst>
              </p:cNvPr>
              <p:cNvSpPr txBox="1"/>
              <p:nvPr/>
            </p:nvSpPr>
            <p:spPr>
              <a:xfrm>
                <a:off x="5171959" y="1523026"/>
                <a:ext cx="7944075" cy="10248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000" dirty="0">
                    <a:solidFill>
                      <a:srgbClr val="FFFFFF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Known</a:t>
                </a: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kumimoji="0" lang="it-IT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kumimoji="0" lang="it-IT" sz="3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FFFFFF"/>
                    </a:solidFill>
                    <a:latin typeface="Marcellus"/>
                    <a:ea typeface="Marcellus"/>
                    <a:cs typeface="Marcellus"/>
                    <a:sym typeface="Marcellus"/>
                  </a:rPr>
                  <a:t> – Unknown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0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it-IT" sz="30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𝑷</m:t>
                        </m:r>
                      </m:e>
                      <m:sub>
                        <m:r>
                          <a:rPr lang="it-IT" sz="30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𝑫𝑺</m:t>
                        </m:r>
                      </m:sub>
                    </m:sSub>
                  </m:oMath>
                </a14:m>
                <a:endPara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rcellus"/>
                  <a:ea typeface="Marcellus"/>
                  <a:cs typeface="Marcellus"/>
                  <a:sym typeface="Marcellu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0A0724-99C1-3FB9-8912-72A587FB7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59" y="1523026"/>
                <a:ext cx="7944075" cy="1024832"/>
              </a:xfrm>
              <a:prstGeom prst="rect">
                <a:avLst/>
              </a:prstGeom>
              <a:blipFill>
                <a:blip r:embed="rId9"/>
                <a:stretch>
                  <a:fillRect b="-2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nimazione2D_trial_case2_curr">
            <a:hlinkClick r:id="" action="ppaction://media"/>
            <a:extLst>
              <a:ext uri="{FF2B5EF4-FFF2-40B4-BE49-F238E27FC236}">
                <a16:creationId xmlns:a16="http://schemas.microsoft.com/office/drawing/2014/main" id="{3CD51B22-0E80-1FCD-D0D3-E01813849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1300" y="3238500"/>
            <a:ext cx="7210064" cy="5407548"/>
          </a:xfrm>
          <a:prstGeom prst="rect">
            <a:avLst/>
          </a:prstGeom>
        </p:spPr>
      </p:pic>
      <p:pic>
        <p:nvPicPr>
          <p:cNvPr id="8" name="animazione3D_trial_case2_curr">
            <a:hlinkClick r:id="" action="ppaction://media"/>
            <a:extLst>
              <a:ext uri="{FF2B5EF4-FFF2-40B4-BE49-F238E27FC236}">
                <a16:creationId xmlns:a16="http://schemas.microsoft.com/office/drawing/2014/main" id="{B9406F17-E288-F04E-E015-C5580058F6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386638" y="3238500"/>
            <a:ext cx="7210064" cy="5407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60A91-8E35-D673-77B1-30CB0FDF8FD7}"/>
              </a:ext>
            </a:extLst>
          </p:cNvPr>
          <p:cNvSpPr txBox="1"/>
          <p:nvPr/>
        </p:nvSpPr>
        <p:spPr>
          <a:xfrm>
            <a:off x="2934479" y="8420100"/>
            <a:ext cx="2723706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000" dirty="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2D view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6C667-638A-8D55-D5FE-4914C91B517C}"/>
              </a:ext>
            </a:extLst>
          </p:cNvPr>
          <p:cNvSpPr txBox="1"/>
          <p:nvPr/>
        </p:nvSpPr>
        <p:spPr>
          <a:xfrm>
            <a:off x="12629815" y="8420100"/>
            <a:ext cx="2723706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000" dirty="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3D view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</p:spTree>
    <p:extLst>
      <p:ext uri="{BB962C8B-B14F-4D97-AF65-F5344CB8AC3E}">
        <p14:creationId xmlns:p14="http://schemas.microsoft.com/office/powerpoint/2010/main" val="8394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3CE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05460" y="14732"/>
            <a:ext cx="5277075" cy="1129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CASE STUDY 4</a:t>
            </a:r>
            <a:endParaRPr lang="en-US" sz="6000" noProof="0" dirty="0">
              <a:solidFill>
                <a:srgbClr val="FFFFFF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D0BBE57A-5C07-0F0F-A664-9DBFC1D0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17</a:t>
            </a:fld>
            <a:endParaRPr lang="en-US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0753B-C95A-C85A-EA93-54AEE8BACE71}"/>
                  </a:ext>
                </a:extLst>
              </p:cNvPr>
              <p:cNvSpPr txBox="1"/>
              <p:nvPr/>
            </p:nvSpPr>
            <p:spPr>
              <a:xfrm>
                <a:off x="7067326" y="821200"/>
                <a:ext cx="4153345" cy="1019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605"/>
                  </a:lnSpc>
                </a:pPr>
                <a:r>
                  <a:rPr lang="en-US" sz="3000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3000" b="0" i="1" noProof="0" smtClean="0">
                        <a:solidFill>
                          <a:srgbClr val="405987"/>
                        </a:solidFill>
                        <a:latin typeface="Cambria Math" panose="02040503050406030204" pitchFamily="18" charset="0"/>
                        <a:ea typeface="Marcellus"/>
                        <a:cs typeface="Marcellus"/>
                        <a:sym typeface="Marcellus"/>
                      </a:rPr>
                      <m:t>𝜓</m:t>
                    </m:r>
                  </m:oMath>
                </a14:m>
                <a:r>
                  <a:rPr lang="en-US" sz="3000" noProof="0" dirty="0">
                    <a:solidFill>
                      <a:srgbClr val="FFFFFF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 </a:t>
                </a:r>
                <a:r>
                  <a:rPr lang="en-US" sz="3000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– Variable </a:t>
                </a:r>
                <a:r>
                  <a:rPr lang="en-US" sz="3000" b="1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u</a:t>
                </a:r>
                <a:r>
                  <a:rPr lang="en-US" sz="3000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, </a:t>
                </a:r>
                <a:r>
                  <a:rPr lang="en-US" sz="3000" b="1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v</a:t>
                </a:r>
                <a:r>
                  <a:rPr lang="en-US" sz="3000" noProof="0" dirty="0">
                    <a:solidFill>
                      <a:srgbClr val="FFFFFF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20753B-C95A-C85A-EA93-54AEE8BAC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326" y="821200"/>
                <a:ext cx="4153345" cy="1019510"/>
              </a:xfrm>
              <a:prstGeom prst="rect">
                <a:avLst/>
              </a:prstGeom>
              <a:blipFill>
                <a:blip r:embed="rId7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A9150-EE0C-FA39-8D5C-E524459D5058}"/>
                  </a:ext>
                </a:extLst>
              </p:cNvPr>
              <p:cNvSpPr txBox="1"/>
              <p:nvPr/>
            </p:nvSpPr>
            <p:spPr>
              <a:xfrm>
                <a:off x="5400561" y="1466960"/>
                <a:ext cx="7486874" cy="101951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605"/>
                  </a:lnSpc>
                </a:pPr>
                <a:r>
                  <a:rPr lang="en-US" sz="3000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000" b="0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it-IT" sz="3000" b="0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lang="it-IT" sz="3000" b="0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3000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 – Unknown</a:t>
                </a:r>
                <a:r>
                  <a:rPr lang="en-US" sz="3000" b="1" noProof="0" dirty="0">
                    <a:solidFill>
                      <a:srgbClr val="405987"/>
                    </a:solidFill>
                    <a:latin typeface="Glacial Indifference" panose="020B0604020202020204" charset="0"/>
                    <a:ea typeface="Marcellus"/>
                    <a:cs typeface="Marcellus"/>
                    <a:sym typeface="Marcellu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000" b="1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lang="it-IT" sz="3000" b="1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𝑷</m:t>
                        </m:r>
                      </m:e>
                      <m:sub>
                        <m:r>
                          <a:rPr lang="it-IT" sz="3000" b="1" i="1" noProof="0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𝑫𝑺</m:t>
                        </m:r>
                      </m:sub>
                    </m:sSub>
                  </m:oMath>
                </a14:m>
                <a:endParaRPr lang="en-US" sz="3000" b="1" noProof="0" dirty="0">
                  <a:solidFill>
                    <a:srgbClr val="FFFFFF"/>
                  </a:solidFill>
                  <a:latin typeface="Glacial Indifference" panose="020B0604020202020204" charset="0"/>
                  <a:ea typeface="Marcellus"/>
                  <a:cs typeface="Marcellus"/>
                  <a:sym typeface="Marcellu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BA9150-EE0C-FA39-8D5C-E524459D5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561" y="1466960"/>
                <a:ext cx="7486874" cy="1019510"/>
              </a:xfrm>
              <a:prstGeom prst="rect">
                <a:avLst/>
              </a:prstGeom>
              <a:blipFill>
                <a:blip r:embed="rId8"/>
                <a:stretch>
                  <a:fillRect b="-2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nimazione2D_trial_case4_curr">
            <a:hlinkClick r:id="" action="ppaction://media"/>
            <a:extLst>
              <a:ext uri="{FF2B5EF4-FFF2-40B4-BE49-F238E27FC236}">
                <a16:creationId xmlns:a16="http://schemas.microsoft.com/office/drawing/2014/main" id="{AC9AEFB5-B3FE-E371-18F4-E51079DCB5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799" y="3238499"/>
            <a:ext cx="7210065" cy="5407549"/>
          </a:xfrm>
          <a:prstGeom prst="rect">
            <a:avLst/>
          </a:prstGeom>
        </p:spPr>
      </p:pic>
      <p:pic>
        <p:nvPicPr>
          <p:cNvPr id="5" name="animazione3D_trial_case4_curr">
            <a:hlinkClick r:id="" action="ppaction://media"/>
            <a:extLst>
              <a:ext uri="{FF2B5EF4-FFF2-40B4-BE49-F238E27FC236}">
                <a16:creationId xmlns:a16="http://schemas.microsoft.com/office/drawing/2014/main" id="{1F7CFFD4-E4CA-A2ED-8BD5-A99418203B7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89779" y="3238498"/>
            <a:ext cx="7210065" cy="5407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1C094-48AE-AC51-9C06-4BB7E65A2323}"/>
              </a:ext>
            </a:extLst>
          </p:cNvPr>
          <p:cNvSpPr txBox="1"/>
          <p:nvPr/>
        </p:nvSpPr>
        <p:spPr>
          <a:xfrm>
            <a:off x="3224031" y="8378567"/>
            <a:ext cx="21336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3000" noProof="0" dirty="0">
                <a:solidFill>
                  <a:srgbClr val="405987"/>
                </a:solidFill>
                <a:latin typeface="Glacial Indifference" panose="020B0604020202020204" charset="0"/>
                <a:ea typeface="Marcellus"/>
                <a:cs typeface="Marcellus"/>
                <a:sym typeface="Marcellus"/>
              </a:rPr>
              <a:t>2D view</a:t>
            </a:r>
            <a:endParaRPr lang="en-US" sz="3000" noProof="0" dirty="0">
              <a:solidFill>
                <a:srgbClr val="FFFFFF"/>
              </a:solidFill>
              <a:latin typeface="Glacial Indifference" panose="020B0604020202020204" charset="0"/>
              <a:ea typeface="Marcellus"/>
              <a:cs typeface="Marcellus"/>
              <a:sym typeface="Marcellu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BA795-4949-7558-3751-6102B281095D}"/>
              </a:ext>
            </a:extLst>
          </p:cNvPr>
          <p:cNvSpPr txBox="1"/>
          <p:nvPr/>
        </p:nvSpPr>
        <p:spPr>
          <a:xfrm>
            <a:off x="12930371" y="8397617"/>
            <a:ext cx="21336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5"/>
              </a:lnSpc>
            </a:pPr>
            <a:r>
              <a:rPr lang="en-US" sz="3000" dirty="0">
                <a:solidFill>
                  <a:srgbClr val="405987"/>
                </a:solidFill>
                <a:latin typeface="Glacial Indifference" panose="020B0604020202020204" charset="0"/>
                <a:ea typeface="Marcellus"/>
                <a:cs typeface="Marcellus"/>
                <a:sym typeface="Marcellus"/>
              </a:rPr>
              <a:t>3</a:t>
            </a:r>
            <a:r>
              <a:rPr lang="en-US" sz="3000" noProof="0" dirty="0">
                <a:solidFill>
                  <a:srgbClr val="405987"/>
                </a:solidFill>
                <a:latin typeface="Glacial Indifference" panose="020B0604020202020204" charset="0"/>
                <a:ea typeface="Marcellus"/>
                <a:cs typeface="Marcellus"/>
                <a:sym typeface="Marcellus"/>
              </a:rPr>
              <a:t>D view</a:t>
            </a:r>
            <a:endParaRPr lang="en-US" sz="3000" noProof="0" dirty="0">
              <a:solidFill>
                <a:srgbClr val="FFFFFF"/>
              </a:solidFill>
              <a:latin typeface="Glacial Indifference" panose="020B0604020202020204" charset="0"/>
              <a:ea typeface="Marcellus"/>
              <a:cs typeface="Marcellus"/>
              <a:sym typeface="Marcellu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2F99-43B4-F062-87EC-3844D577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C3C150-CFF6-9458-2069-0A04A99470B3}"/>
              </a:ext>
            </a:extLst>
          </p:cNvPr>
          <p:cNvGrpSpPr/>
          <p:nvPr/>
        </p:nvGrpSpPr>
        <p:grpSpPr>
          <a:xfrm>
            <a:off x="0" y="0"/>
            <a:ext cx="18288000" cy="2857500"/>
            <a:chOff x="0" y="0"/>
            <a:chExt cx="1059605" cy="7350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0F0551-3868-F025-C0F2-C8A3FF30F4F5}"/>
                </a:ext>
              </a:extLst>
            </p:cNvPr>
            <p:cNvSpPr/>
            <p:nvPr/>
          </p:nvSpPr>
          <p:spPr>
            <a:xfrm>
              <a:off x="0" y="0"/>
              <a:ext cx="1059605" cy="735008"/>
            </a:xfrm>
            <a:custGeom>
              <a:avLst/>
              <a:gdLst/>
              <a:ahLst/>
              <a:cxnLst/>
              <a:rect l="l" t="t" r="r" b="b"/>
              <a:pathLst>
                <a:path w="1059605" h="735008">
                  <a:moveTo>
                    <a:pt x="0" y="0"/>
                  </a:moveTo>
                  <a:lnTo>
                    <a:pt x="1059605" y="0"/>
                  </a:lnTo>
                  <a:lnTo>
                    <a:pt x="1059605" y="735008"/>
                  </a:lnTo>
                  <a:lnTo>
                    <a:pt x="0" y="735008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97BD49CB-9B65-285B-D1F7-ADA84C31B6B1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18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E2BF6-B52F-4F01-6907-45195C19F459}"/>
              </a:ext>
            </a:extLst>
          </p:cNvPr>
          <p:cNvSpPr txBox="1"/>
          <p:nvPr/>
        </p:nvSpPr>
        <p:spPr>
          <a:xfrm>
            <a:off x="4838700" y="4381500"/>
            <a:ext cx="8610600" cy="3513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100 simulations for each case study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Behavior’s statistical description 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Randomic number seed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CAB16F-6563-0503-81A9-63923D989C6F}"/>
              </a:ext>
            </a:extLst>
          </p:cNvPr>
          <p:cNvSpPr txBox="1"/>
          <p:nvPr/>
        </p:nvSpPr>
        <p:spPr>
          <a:xfrm>
            <a:off x="4381500" y="967085"/>
            <a:ext cx="9525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spc="75" noProof="0" dirty="0">
                <a:solidFill>
                  <a:schemeClr val="bg1"/>
                </a:solidFill>
                <a:latin typeface="Marcellus" panose="020B0604020202020204" charset="0"/>
                <a:ea typeface="Glacial Indifference"/>
                <a:cs typeface="Glacial Indifference"/>
                <a:sym typeface="Glacial Indifference"/>
              </a:rPr>
              <a:t>MONTE CARLO METHOD</a:t>
            </a:r>
          </a:p>
        </p:txBody>
      </p:sp>
    </p:spTree>
    <p:extLst>
      <p:ext uri="{BB962C8B-B14F-4D97-AF65-F5344CB8AC3E}">
        <p14:creationId xmlns:p14="http://schemas.microsoft.com/office/powerpoint/2010/main" val="357225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76C3B-1D5F-B6D1-41A8-E0C09D77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0E749647-D403-CD75-0D74-537DA7331313}"/>
                  </a:ext>
                </a:extLst>
              </p:cNvPr>
              <p:cNvSpPr txBox="1"/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kumimoji="0" lang="it-IT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𝜓</m:t>
                        </m:r>
                      </m:e>
                      <m:sub>
                        <m:r>
                          <a:rPr kumimoji="0" lang="it-IT" sz="6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0" lang="it-IT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ESTIMATE ERROR</a:t>
                </a: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0E749647-D403-CD75-0D74-537DA7331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  <a:blipFill>
                <a:blip r:embed="rId4"/>
                <a:stretch>
                  <a:fillRect t="-2703" r="-69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A37A930-0D7E-E35B-FFEA-F3C84C38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710A1-3063-17E5-D332-A1D0A1066E22}"/>
              </a:ext>
            </a:extLst>
          </p:cNvPr>
          <p:cNvSpPr txBox="1"/>
          <p:nvPr/>
        </p:nvSpPr>
        <p:spPr>
          <a:xfrm>
            <a:off x="2341010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</a:t>
            </a:r>
            <a:r>
              <a:rPr kumimoji="0" lang="it-IT" sz="30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 STUDY</a:t>
            </a: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 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2CD38-1A79-79B4-A55E-4F2F5B99FAC6}"/>
              </a:ext>
            </a:extLst>
          </p:cNvPr>
          <p:cNvSpPr txBox="1"/>
          <p:nvPr/>
        </p:nvSpPr>
        <p:spPr>
          <a:xfrm>
            <a:off x="11793638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1EDB27E1-5212-1B51-83EA-17D85FACB0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7" y="3106100"/>
            <a:ext cx="7290084" cy="5647661"/>
          </a:xfrm>
          <a:prstGeom prst="rect">
            <a:avLst/>
          </a:prstGeom>
        </p:spPr>
      </p:pic>
      <p:pic>
        <p:nvPicPr>
          <p:cNvPr id="24" name="Picture 23" descr="A blue and white graph&#10;&#10;AI-generated content may be incorrect.">
            <a:extLst>
              <a:ext uri="{FF2B5EF4-FFF2-40B4-BE49-F238E27FC236}">
                <a16:creationId xmlns:a16="http://schemas.microsoft.com/office/drawing/2014/main" id="{5AF246B7-E381-A2C4-D009-EBEBAE54A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6" y="3106099"/>
            <a:ext cx="7290084" cy="5647661"/>
          </a:xfrm>
          <a:prstGeom prst="rect">
            <a:avLst/>
          </a:prstGeom>
        </p:spPr>
      </p:pic>
      <p:pic>
        <p:nvPicPr>
          <p:cNvPr id="26" name="Picture 25" descr="A graph with a blue line&#10;&#10;AI-generated content may be incorrect.">
            <a:extLst>
              <a:ext uri="{FF2B5EF4-FFF2-40B4-BE49-F238E27FC236}">
                <a16:creationId xmlns:a16="http://schemas.microsoft.com/office/drawing/2014/main" id="{C4E47112-1E03-CC99-B371-5F79F70BC1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3005490"/>
            <a:ext cx="7290085" cy="5748270"/>
          </a:xfrm>
          <a:prstGeom prst="rect">
            <a:avLst/>
          </a:prstGeom>
        </p:spPr>
      </p:pic>
      <p:pic>
        <p:nvPicPr>
          <p:cNvPr id="28" name="Picture 27" descr="A blue and white graph&#10;&#10;AI-generated content may be incorrect.">
            <a:extLst>
              <a:ext uri="{FF2B5EF4-FFF2-40B4-BE49-F238E27FC236}">
                <a16:creationId xmlns:a16="http://schemas.microsoft.com/office/drawing/2014/main" id="{B1F62002-71E7-0DBF-09B5-CB9AE94B78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42" y="3005490"/>
            <a:ext cx="7290084" cy="574827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6FE182-99FB-1F96-E799-73B2DEC990E5}"/>
              </a:ext>
            </a:extLst>
          </p:cNvPr>
          <p:cNvCxnSpPr/>
          <p:nvPr/>
        </p:nvCxnSpPr>
        <p:spPr>
          <a:xfrm>
            <a:off x="1447800" y="1669592"/>
            <a:ext cx="0" cy="1157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EBDD84-71B9-9DB7-C4ED-696F5082DA04}"/>
              </a:ext>
            </a:extLst>
          </p:cNvPr>
          <p:cNvCxnSpPr/>
          <p:nvPr/>
        </p:nvCxnSpPr>
        <p:spPr>
          <a:xfrm>
            <a:off x="10591800" y="1669592"/>
            <a:ext cx="0" cy="1157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20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839421" cy="4744244"/>
            <a:chOff x="0" y="0"/>
            <a:chExt cx="1059605" cy="7350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605" cy="735008"/>
            </a:xfrm>
            <a:custGeom>
              <a:avLst/>
              <a:gdLst/>
              <a:ahLst/>
              <a:cxnLst/>
              <a:rect l="l" t="t" r="r" b="b"/>
              <a:pathLst>
                <a:path w="1059605" h="735008">
                  <a:moveTo>
                    <a:pt x="0" y="0"/>
                  </a:moveTo>
                  <a:lnTo>
                    <a:pt x="1059605" y="0"/>
                  </a:lnTo>
                  <a:lnTo>
                    <a:pt x="1059605" y="735008"/>
                  </a:lnTo>
                  <a:lnTo>
                    <a:pt x="0" y="735008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516101" y="1238250"/>
            <a:ext cx="8290603" cy="118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9388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CONTEXT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01000" y="6564252"/>
            <a:ext cx="2719399" cy="445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2806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AUVs vs ROVs 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2CB729E-816F-41CD-B31F-F8395E1A9EA3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2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14B5B76-B5BA-C3D9-DF4F-B45DA787E789}"/>
              </a:ext>
            </a:extLst>
          </p:cNvPr>
          <p:cNvSpPr txBox="1"/>
          <p:nvPr/>
        </p:nvSpPr>
        <p:spPr>
          <a:xfrm>
            <a:off x="8131782" y="2795768"/>
            <a:ext cx="9059240" cy="4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806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oceans cover more than 70% of the Earth’s surface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47720815-FF72-8956-C0A5-F15BF1964DE2}"/>
              </a:ext>
            </a:extLst>
          </p:cNvPr>
          <p:cNvSpPr txBox="1"/>
          <p:nvPr/>
        </p:nvSpPr>
        <p:spPr>
          <a:xfrm>
            <a:off x="8131782" y="3474304"/>
            <a:ext cx="9059240" cy="445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806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 80% of the seabed has not yet been mapped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799E5-6865-BDD2-D9AA-506B8459C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" r="24080" b="25571"/>
          <a:stretch>
            <a:fillRect/>
          </a:stretch>
        </p:blipFill>
        <p:spPr bwMode="auto">
          <a:xfrm>
            <a:off x="12464675" y="5454255"/>
            <a:ext cx="4500749" cy="26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9E345106-78F9-64D8-117B-D1F333952DCC}"/>
              </a:ext>
            </a:extLst>
          </p:cNvPr>
          <p:cNvSpPr txBox="1"/>
          <p:nvPr/>
        </p:nvSpPr>
        <p:spPr>
          <a:xfrm>
            <a:off x="13038649" y="8473243"/>
            <a:ext cx="33528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000" i="1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Little Hercules </a:t>
            </a:r>
            <a:r>
              <a:rPr lang="en-US" sz="2000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ROV </a:t>
            </a:r>
          </a:p>
          <a:p>
            <a:pPr algn="ctr">
              <a:lnSpc>
                <a:spcPts val="3676"/>
              </a:lnSpc>
            </a:pPr>
            <a:r>
              <a:rPr lang="en-US" sz="2000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 NOAA and URI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3ADB02AE-97C4-0314-7EBD-A77202D57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7" t="29932" r="21333" b="7500"/>
          <a:stretch>
            <a:fillRect/>
          </a:stretch>
        </p:blipFill>
        <p:spPr bwMode="auto">
          <a:xfrm>
            <a:off x="762000" y="6800477"/>
            <a:ext cx="5707615" cy="297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CD151AC1-FB93-5BBE-1B56-529F73BD26E6}"/>
              </a:ext>
            </a:extLst>
          </p:cNvPr>
          <p:cNvSpPr txBox="1"/>
          <p:nvPr/>
        </p:nvSpPr>
        <p:spPr>
          <a:xfrm>
            <a:off x="1939407" y="5454255"/>
            <a:ext cx="33528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2000" i="1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HII REMUS 600M </a:t>
            </a:r>
            <a:r>
              <a:rPr lang="en-US" sz="2000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AUV </a:t>
            </a:r>
          </a:p>
          <a:p>
            <a:pPr algn="ctr">
              <a:lnSpc>
                <a:spcPts val="3676"/>
              </a:lnSpc>
            </a:pPr>
            <a:r>
              <a:rPr lang="en-US" sz="2000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by WHOI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5F478-C872-8F2F-5274-D29401C4D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EA782BD-991A-953A-381E-3234F3C865CC}"/>
                  </a:ext>
                </a:extLst>
              </p:cNvPr>
              <p:cNvSpPr txBox="1"/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"/>
                        <a:cs typeface="Marcellus"/>
                        <a:sym typeface="Marcellus"/>
                      </a:rPr>
                      <m:t>𝜓</m:t>
                    </m:r>
                  </m:oMath>
                </a14:m>
                <a:r>
                  <a:rPr kumimoji="0" lang="it-IT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CONTROL ERROR</a:t>
                </a: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3EA782BD-991A-953A-381E-3234F3C86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  <a:blipFill>
                <a:blip r:embed="rId4"/>
                <a:stretch>
                  <a:fillRect t="-270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962E0ABB-81A9-D1C0-58A6-0513FD4E9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E2F74-5D21-A8AB-D821-45746AFA8C03}"/>
              </a:ext>
            </a:extLst>
          </p:cNvPr>
          <p:cNvSpPr txBox="1"/>
          <p:nvPr/>
        </p:nvSpPr>
        <p:spPr>
          <a:xfrm>
            <a:off x="2341017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2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C8487-C620-30EF-E39A-21CC4719955E}"/>
              </a:ext>
            </a:extLst>
          </p:cNvPr>
          <p:cNvSpPr txBox="1"/>
          <p:nvPr/>
        </p:nvSpPr>
        <p:spPr>
          <a:xfrm>
            <a:off x="11790496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4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B66CAB8E-C316-6012-D5C5-6BA3821B4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8" y="3112776"/>
            <a:ext cx="7133864" cy="5647661"/>
          </a:xfrm>
          <a:prstGeom prst="rect">
            <a:avLst/>
          </a:prstGeom>
        </p:spPr>
      </p:pic>
      <p:pic>
        <p:nvPicPr>
          <p:cNvPr id="10" name="Picture 9" descr="A graph with a line&#10;&#10;AI-generated content may be incorrect.">
            <a:extLst>
              <a:ext uri="{FF2B5EF4-FFF2-40B4-BE49-F238E27FC236}">
                <a16:creationId xmlns:a16="http://schemas.microsoft.com/office/drawing/2014/main" id="{1FA90DB6-ABE0-BE01-61D6-A3FF0C18C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80" y="3110027"/>
            <a:ext cx="7133864" cy="564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B9C96D-A32C-0F93-CBF7-F6B41DCF005B}"/>
                  </a:ext>
                </a:extLst>
              </p:cNvPr>
              <p:cNvSpPr txBox="1"/>
              <p:nvPr/>
            </p:nvSpPr>
            <p:spPr>
              <a:xfrm>
                <a:off x="2555826" y="3402568"/>
                <a:ext cx="11658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tx2"/>
                    </a:solidFill>
                  </a:rPr>
                  <a:t>Variable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B9C96D-A32C-0F93-CBF7-F6B41DCF0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26" y="3402568"/>
                <a:ext cx="1165897" cy="369332"/>
              </a:xfrm>
              <a:prstGeom prst="rect">
                <a:avLst/>
              </a:prstGeom>
              <a:blipFill>
                <a:blip r:embed="rId8"/>
                <a:stretch>
                  <a:fillRect l="-4167" t="-8197" r="-5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E94E7F-A27C-3514-14EF-27D319D68D80}"/>
                  </a:ext>
                </a:extLst>
              </p:cNvPr>
              <p:cNvSpPr txBox="1"/>
              <p:nvPr/>
            </p:nvSpPr>
            <p:spPr>
              <a:xfrm>
                <a:off x="5801539" y="3402568"/>
                <a:ext cx="892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tx2"/>
                    </a:solidFill>
                  </a:rPr>
                  <a:t>Fixed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E94E7F-A27C-3514-14EF-27D319D6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539" y="3402568"/>
                <a:ext cx="892104" cy="369332"/>
              </a:xfrm>
              <a:prstGeom prst="rect">
                <a:avLst/>
              </a:prstGeom>
              <a:blipFill>
                <a:blip r:embed="rId9"/>
                <a:stretch>
                  <a:fillRect l="-6164" t="-8197" r="-13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5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623B9-50D9-FC95-EFF9-FFFCCF9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C3952725-863B-7A5F-2BCB-180126CA4B05}"/>
                  </a:ext>
                </a:extLst>
              </p:cNvPr>
              <p:cNvSpPr txBox="1"/>
              <p:nvPr/>
            </p:nvSpPr>
            <p:spPr>
              <a:xfrm>
                <a:off x="5171960" y="124905"/>
                <a:ext cx="7944075" cy="117525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6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</m:ctrlPr>
                      </m:sSubPr>
                      <m:e>
                        <m:r>
                          <a:rPr kumimoji="0" lang="it-IT" sz="60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Marcellus"/>
                            <a:cs typeface="Marcellus"/>
                            <a:sym typeface="Marcellus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kumimoji="0" lang="it-IT" sz="6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"/>
                                <a:cs typeface="Marcellus"/>
                                <a:sym typeface="Marcellus"/>
                              </a:rPr>
                            </m:ctrlPr>
                          </m:sSubPr>
                          <m:e>
                            <m:r>
                              <a:rPr kumimoji="0" lang="it-IT" sz="6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"/>
                                <a:cs typeface="Marcellus"/>
                                <a:sym typeface="Marcellus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it-IT" sz="60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Marcellus"/>
                                <a:cs typeface="Marcellus"/>
                                <a:sym typeface="Marcellus"/>
                              </a:rPr>
                              <m:t>𝑥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it-IT" sz="60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ESTIMATE </a:t>
                </a:r>
                <a:r>
                  <a:rPr kumimoji="0" lang="it-IT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ERROR</a:t>
                </a: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C3952725-863B-7A5F-2BCB-180126CA4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0" y="124905"/>
                <a:ext cx="7944075" cy="1175258"/>
              </a:xfrm>
              <a:prstGeom prst="rect">
                <a:avLst/>
              </a:prstGeom>
              <a:blipFill>
                <a:blip r:embed="rId3"/>
                <a:stretch>
                  <a:fillRect t="-4663" r="-1534" b="-32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804E111B-A9E7-1D4B-BBC0-30BCB651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ED87B-3EA7-7094-22DA-4C9DBB4B97ED}"/>
              </a:ext>
            </a:extLst>
          </p:cNvPr>
          <p:cNvSpPr txBox="1"/>
          <p:nvPr/>
        </p:nvSpPr>
        <p:spPr>
          <a:xfrm>
            <a:off x="2380906" y="1699836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DEAAB7-D1A8-8F8C-D615-195599737773}"/>
              </a:ext>
            </a:extLst>
          </p:cNvPr>
          <p:cNvSpPr txBox="1"/>
          <p:nvPr/>
        </p:nvSpPr>
        <p:spPr>
          <a:xfrm>
            <a:off x="11753751" y="1699836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18" name="Picture 17" descr="A graph with a line&#10;&#10;AI-generated content may be incorrect.">
            <a:extLst>
              <a:ext uri="{FF2B5EF4-FFF2-40B4-BE49-F238E27FC236}">
                <a16:creationId xmlns:a16="http://schemas.microsoft.com/office/drawing/2014/main" id="{91601F6E-AB8F-3821-21D1-3307B4C7D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4" y="3120058"/>
            <a:ext cx="7133864" cy="5646481"/>
          </a:xfrm>
          <a:prstGeom prst="rect">
            <a:avLst/>
          </a:prstGeom>
        </p:spPr>
      </p:pic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37286AE1-79E7-09F5-9544-9DDA666BDE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4" y="3120057"/>
            <a:ext cx="7133864" cy="5646481"/>
          </a:xfrm>
          <a:prstGeom prst="rect">
            <a:avLst/>
          </a:prstGeom>
        </p:spPr>
      </p:pic>
      <p:pic>
        <p:nvPicPr>
          <p:cNvPr id="22" name="Picture 21" descr="A graph with a line&#10;&#10;AI-generated content may be incorrect.">
            <a:extLst>
              <a:ext uri="{FF2B5EF4-FFF2-40B4-BE49-F238E27FC236}">
                <a16:creationId xmlns:a16="http://schemas.microsoft.com/office/drawing/2014/main" id="{605465B8-F46E-5B53-5C33-113AF8D96B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491" y="3120057"/>
            <a:ext cx="7133864" cy="5646481"/>
          </a:xfrm>
          <a:prstGeom prst="rect">
            <a:avLst/>
          </a:prstGeom>
        </p:spPr>
      </p:pic>
      <p:pic>
        <p:nvPicPr>
          <p:cNvPr id="24" name="Picture 23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8E9AF07E-00CB-DA9B-F861-01B332471D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490" y="3120056"/>
            <a:ext cx="7133863" cy="564648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E9BBC7-2A3C-6D36-23B2-751A4230945C}"/>
              </a:ext>
            </a:extLst>
          </p:cNvPr>
          <p:cNvCxnSpPr/>
          <p:nvPr/>
        </p:nvCxnSpPr>
        <p:spPr>
          <a:xfrm>
            <a:off x="1295400" y="1699836"/>
            <a:ext cx="0" cy="1157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446DC8-4C42-8D5B-AD40-5E3CA7ECFAFE}"/>
              </a:ext>
            </a:extLst>
          </p:cNvPr>
          <p:cNvCxnSpPr/>
          <p:nvPr/>
        </p:nvCxnSpPr>
        <p:spPr>
          <a:xfrm>
            <a:off x="10744200" y="1699836"/>
            <a:ext cx="0" cy="115766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8AB3B-4D75-8188-912C-2F2691A3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F1BAF1-EFB7-4C98-CFE0-0511B25F0A9B}"/>
              </a:ext>
            </a:extLst>
          </p:cNvPr>
          <p:cNvGrpSpPr/>
          <p:nvPr/>
        </p:nvGrpSpPr>
        <p:grpSpPr>
          <a:xfrm>
            <a:off x="0" y="0"/>
            <a:ext cx="18288000" cy="1925537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CE9DE9-AF8C-9B61-D81C-B0C248F9F50E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16EB277C-69B9-98E2-6419-84EDE4B34D7A}"/>
              </a:ext>
            </a:extLst>
          </p:cNvPr>
          <p:cNvSpPr txBox="1"/>
          <p:nvPr/>
        </p:nvSpPr>
        <p:spPr>
          <a:xfrm>
            <a:off x="2485678" y="114300"/>
            <a:ext cx="13316644" cy="131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4 CASE STUDIES - RECALL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D8458E0F-9C46-F008-CFFE-D1AA1290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22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7780D11-07CC-657E-6CED-A5712C5CE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51726"/>
                  </p:ext>
                </p:extLst>
              </p:nvPr>
            </p:nvGraphicFramePr>
            <p:xfrm>
              <a:off x="4781550" y="3220193"/>
              <a:ext cx="8724900" cy="533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1225">
                      <a:extLst>
                        <a:ext uri="{9D8B030D-6E8A-4147-A177-3AD203B41FA5}">
                          <a16:colId xmlns:a16="http://schemas.microsoft.com/office/drawing/2014/main" val="97113535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474528798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458961240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393542591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CASE STUDY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CONTROL LAW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DS KNOWLEDGE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 vs (E)KF</a:t>
                          </a:r>
                        </a:p>
                        <a:p>
                          <a:pPr algn="ctr"/>
                          <a:r>
                            <a:rPr lang="en-US" dirty="0"/>
                            <a:t>NOISE STANDARD DEVIATION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434957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65735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32941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dirty="0">
                              <a:solidFill>
                                <a:schemeClr val="tx2"/>
                              </a:solidFill>
                            </a:rPr>
                            <a:t> and</a:t>
                          </a:r>
                          <a:r>
                            <a:rPr lang="it-IT" b="0" baseline="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38955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5721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E7780D11-07CC-657E-6CED-A5712C5CED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351726"/>
                  </p:ext>
                </p:extLst>
              </p:nvPr>
            </p:nvGraphicFramePr>
            <p:xfrm>
              <a:off x="4781550" y="3220193"/>
              <a:ext cx="8724900" cy="533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1225">
                      <a:extLst>
                        <a:ext uri="{9D8B030D-6E8A-4147-A177-3AD203B41FA5}">
                          <a16:colId xmlns:a16="http://schemas.microsoft.com/office/drawing/2014/main" val="97113535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474528798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458961240"/>
                        </a:ext>
                      </a:extLst>
                    </a:gridCol>
                    <a:gridCol w="2181225">
                      <a:extLst>
                        <a:ext uri="{9D8B030D-6E8A-4147-A177-3AD203B41FA5}">
                          <a16:colId xmlns:a16="http://schemas.microsoft.com/office/drawing/2014/main" val="2393542591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CASE STUDY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CONTROL LAW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DS KNOWLEDGE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REAL vs (E)KF</a:t>
                          </a:r>
                        </a:p>
                        <a:p>
                          <a:pPr algn="ctr"/>
                          <a:r>
                            <a:rPr lang="en-US" dirty="0"/>
                            <a:t>NOISE STANDARD DEVIATION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434957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79" t="-102857" r="-101117" b="-301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3x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65735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79" t="-201705" r="-1011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32941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79" t="-303429" r="-101117" b="-101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38955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279" t="-403429" r="-101117" b="-1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>
                            <a:solidFill>
                              <a:schemeClr val="tx2"/>
                            </a:solidFill>
                          </a:endParaRP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2x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5721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417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5016-60CC-8DEB-CEAE-3186FEE1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E441B4-89FF-2C45-1B43-10C0DA71DCDF}"/>
              </a:ext>
            </a:extLst>
          </p:cNvPr>
          <p:cNvGrpSpPr/>
          <p:nvPr/>
        </p:nvGrpSpPr>
        <p:grpSpPr>
          <a:xfrm>
            <a:off x="12532779" y="0"/>
            <a:ext cx="5755221" cy="10287000"/>
            <a:chOff x="0" y="0"/>
            <a:chExt cx="891634" cy="1593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AE9DEB-1FEA-D498-2E09-86C57BA8E3BF}"/>
                </a:ext>
              </a:extLst>
            </p:cNvPr>
            <p:cNvSpPr/>
            <p:nvPr/>
          </p:nvSpPr>
          <p:spPr>
            <a:xfrm>
              <a:off x="0" y="0"/>
              <a:ext cx="891634" cy="1593725"/>
            </a:xfrm>
            <a:custGeom>
              <a:avLst/>
              <a:gdLst/>
              <a:ahLst/>
              <a:cxnLst/>
              <a:rect l="l" t="t" r="r" b="b"/>
              <a:pathLst>
                <a:path w="891634" h="1593725">
                  <a:moveTo>
                    <a:pt x="0" y="0"/>
                  </a:moveTo>
                  <a:lnTo>
                    <a:pt x="891634" y="0"/>
                  </a:lnTo>
                  <a:lnTo>
                    <a:pt x="891634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8AE2498D-14C1-0D45-CE38-E5784F0420BD}"/>
              </a:ext>
            </a:extLst>
          </p:cNvPr>
          <p:cNvSpPr txBox="1"/>
          <p:nvPr/>
        </p:nvSpPr>
        <p:spPr>
          <a:xfrm>
            <a:off x="12532778" y="4030599"/>
            <a:ext cx="5755221" cy="2225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it-IT" sz="6000" b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D</a:t>
            </a:r>
            <a:r>
              <a:rPr lang="en-US" sz="6000" b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OCKING FREQUENCY</a:t>
            </a:r>
            <a:endParaRPr lang="en-US" sz="6000" b="0" noProof="0" dirty="0">
              <a:solidFill>
                <a:schemeClr val="bg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8C6584C-3DC2-F4F7-32D2-0B0122CF9823}"/>
              </a:ext>
            </a:extLst>
          </p:cNvPr>
          <p:cNvSpPr txBox="1">
            <a:spLocks/>
          </p:cNvSpPr>
          <p:nvPr/>
        </p:nvSpPr>
        <p:spPr>
          <a:xfrm>
            <a:off x="160020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23</a:t>
            </a:fld>
            <a:endParaRPr lang="en-US" noProof="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1C97ED-49DF-5E8C-10A1-80FFC752E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776300"/>
              </p:ext>
            </p:extLst>
          </p:nvPr>
        </p:nvGraphicFramePr>
        <p:xfrm>
          <a:off x="1949585" y="3176627"/>
          <a:ext cx="8803222" cy="421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1611">
                  <a:extLst>
                    <a:ext uri="{9D8B030D-6E8A-4147-A177-3AD203B41FA5}">
                      <a16:colId xmlns:a16="http://schemas.microsoft.com/office/drawing/2014/main" val="2945463138"/>
                    </a:ext>
                  </a:extLst>
                </a:gridCol>
                <a:gridCol w="4401611">
                  <a:extLst>
                    <a:ext uri="{9D8B030D-6E8A-4147-A177-3AD203B41FA5}">
                      <a16:colId xmlns:a16="http://schemas.microsoft.com/office/drawing/2014/main" val="1182726520"/>
                    </a:ext>
                  </a:extLst>
                </a:gridCol>
              </a:tblGrid>
              <a:tr h="8431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30942"/>
                  </a:ext>
                </a:extLst>
              </a:tr>
              <a:tr h="8431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047144"/>
                  </a:ext>
                </a:extLst>
              </a:tr>
              <a:tr h="8431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814683"/>
                  </a:ext>
                </a:extLst>
              </a:tr>
              <a:tr h="8431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84594"/>
                  </a:ext>
                </a:extLst>
              </a:tr>
              <a:tr h="84315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989651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E2900B7-E295-B33E-BC9E-539032451E3F}"/>
              </a:ext>
            </a:extLst>
          </p:cNvPr>
          <p:cNvSpPr txBox="1"/>
          <p:nvPr/>
        </p:nvSpPr>
        <p:spPr>
          <a:xfrm>
            <a:off x="3551554" y="3353801"/>
            <a:ext cx="174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CASE STUDY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29FFAC-62F4-DC32-0E91-F4DBF5DD08FA}"/>
              </a:ext>
            </a:extLst>
          </p:cNvPr>
          <p:cNvSpPr txBox="1"/>
          <p:nvPr/>
        </p:nvSpPr>
        <p:spPr>
          <a:xfrm>
            <a:off x="7588385" y="3353802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# of DOCKINGS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C5C082-8582-8128-56A5-B2ED3F7DE53B}"/>
              </a:ext>
            </a:extLst>
          </p:cNvPr>
          <p:cNvSpPr txBox="1"/>
          <p:nvPr/>
        </p:nvSpPr>
        <p:spPr>
          <a:xfrm>
            <a:off x="4015912" y="416746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1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D216E0-0121-F8E0-B288-E950288B75DB}"/>
              </a:ext>
            </a:extLst>
          </p:cNvPr>
          <p:cNvSpPr txBox="1"/>
          <p:nvPr/>
        </p:nvSpPr>
        <p:spPr>
          <a:xfrm>
            <a:off x="4015912" y="505368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2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5566E3-F73F-CD70-E2F7-19B7095FFB75}"/>
              </a:ext>
            </a:extLst>
          </p:cNvPr>
          <p:cNvSpPr txBox="1"/>
          <p:nvPr/>
        </p:nvSpPr>
        <p:spPr>
          <a:xfrm>
            <a:off x="4015912" y="593304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3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A1D1FA-A4B0-1ECF-CADF-BD887BAFB4D9}"/>
              </a:ext>
            </a:extLst>
          </p:cNvPr>
          <p:cNvSpPr txBox="1"/>
          <p:nvPr/>
        </p:nvSpPr>
        <p:spPr>
          <a:xfrm>
            <a:off x="4015912" y="674370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4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7EC148-5A58-14DB-E572-6D53A2A60C10}"/>
              </a:ext>
            </a:extLst>
          </p:cNvPr>
          <p:cNvSpPr txBox="1"/>
          <p:nvPr/>
        </p:nvSpPr>
        <p:spPr>
          <a:xfrm>
            <a:off x="8388136" y="416746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93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B2A29C-D0A1-09D3-1E8D-B1B38DD2AD1F}"/>
              </a:ext>
            </a:extLst>
          </p:cNvPr>
          <p:cNvSpPr txBox="1"/>
          <p:nvPr/>
        </p:nvSpPr>
        <p:spPr>
          <a:xfrm>
            <a:off x="8382001" y="506835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98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AC7D5-5E08-7ED2-9DB1-92252CF50DDC}"/>
              </a:ext>
            </a:extLst>
          </p:cNvPr>
          <p:cNvSpPr txBox="1"/>
          <p:nvPr/>
        </p:nvSpPr>
        <p:spPr>
          <a:xfrm>
            <a:off x="8389885" y="589274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99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F6BE6C-6746-3E5C-C9F5-02F930E8CE03}"/>
              </a:ext>
            </a:extLst>
          </p:cNvPr>
          <p:cNvSpPr txBox="1"/>
          <p:nvPr/>
        </p:nvSpPr>
        <p:spPr>
          <a:xfrm>
            <a:off x="8382000" y="6743700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</a:rPr>
              <a:t>100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815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72B5F-33A5-208D-AA61-DF80C64C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FC5BDD-9083-5D7F-EEA4-68C9434A32A4}"/>
              </a:ext>
            </a:extLst>
          </p:cNvPr>
          <p:cNvGrpSpPr/>
          <p:nvPr/>
        </p:nvGrpSpPr>
        <p:grpSpPr>
          <a:xfrm>
            <a:off x="0" y="0"/>
            <a:ext cx="6839421" cy="4744244"/>
            <a:chOff x="0" y="0"/>
            <a:chExt cx="1059605" cy="7350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420FEC2-6860-A65B-35B7-756B74E751A3}"/>
                </a:ext>
              </a:extLst>
            </p:cNvPr>
            <p:cNvSpPr/>
            <p:nvPr/>
          </p:nvSpPr>
          <p:spPr>
            <a:xfrm>
              <a:off x="0" y="0"/>
              <a:ext cx="1059605" cy="735008"/>
            </a:xfrm>
            <a:custGeom>
              <a:avLst/>
              <a:gdLst/>
              <a:ahLst/>
              <a:cxnLst/>
              <a:rect l="l" t="t" r="r" b="b"/>
              <a:pathLst>
                <a:path w="1059605" h="735008">
                  <a:moveTo>
                    <a:pt x="0" y="0"/>
                  </a:moveTo>
                  <a:lnTo>
                    <a:pt x="1059605" y="0"/>
                  </a:lnTo>
                  <a:lnTo>
                    <a:pt x="1059605" y="735008"/>
                  </a:lnTo>
                  <a:lnTo>
                    <a:pt x="0" y="735008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F7E4CD3-34B2-FD8C-5BEC-D7145FA6A2A1}"/>
              </a:ext>
            </a:extLst>
          </p:cNvPr>
          <p:cNvSpPr txBox="1"/>
          <p:nvPr/>
        </p:nvSpPr>
        <p:spPr>
          <a:xfrm>
            <a:off x="838201" y="1884392"/>
            <a:ext cx="5486400" cy="97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59"/>
              </a:lnSpc>
            </a:pP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0D946E3-CE60-D2AD-F580-F5C73E6C8EFE}"/>
                  </a:ext>
                </a:extLst>
              </p:cNvPr>
              <p:cNvSpPr txBox="1"/>
              <p:nvPr/>
            </p:nvSpPr>
            <p:spPr>
              <a:xfrm>
                <a:off x="8811571" y="576758"/>
                <a:ext cx="8305799" cy="359072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000" spc="75" noProof="0" dirty="0">
                    <a:solidFill>
                      <a:srgbClr val="40598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Good  performance in highly noisy conditions</a:t>
                </a:r>
              </a:p>
              <a:p>
                <a:pPr marL="457200" indent="-4572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000" spc="75" dirty="0">
                    <a:solidFill>
                      <a:srgbClr val="40598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Promising results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4000" b="0" i="1" spc="75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it-IT" sz="4000" b="0" i="1" spc="75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𝜓</m:t>
                        </m:r>
                      </m:e>
                      <m:sub>
                        <m:r>
                          <a:rPr lang="it-IT" sz="4000" b="0" i="1" spc="75" smtClean="0">
                            <a:solidFill>
                              <a:srgbClr val="405987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4000" spc="75" noProof="0" dirty="0">
                    <a:solidFill>
                      <a:srgbClr val="40598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estimation cases</a:t>
                </a:r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70D946E3-CE60-D2AD-F580-F5C73E6C8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71" y="576758"/>
                <a:ext cx="8305799" cy="3590727"/>
              </a:xfrm>
              <a:prstGeom prst="rect">
                <a:avLst/>
              </a:prstGeom>
              <a:blipFill>
                <a:blip r:embed="rId3"/>
                <a:stretch>
                  <a:fillRect l="-3448" r="-3668" b="-7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CD1C2996-19DA-7DD8-A894-628467F36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24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E3434FB-BF5E-5731-BCF7-F567E1CC2AF3}"/>
              </a:ext>
            </a:extLst>
          </p:cNvPr>
          <p:cNvGrpSpPr/>
          <p:nvPr/>
        </p:nvGrpSpPr>
        <p:grpSpPr>
          <a:xfrm>
            <a:off x="11049000" y="6591300"/>
            <a:ext cx="7239000" cy="2971800"/>
            <a:chOff x="0" y="0"/>
            <a:chExt cx="645534" cy="228589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1804303-E822-7F71-2FA2-D95CDC426FED}"/>
                </a:ext>
              </a:extLst>
            </p:cNvPr>
            <p:cNvSpPr/>
            <p:nvPr/>
          </p:nvSpPr>
          <p:spPr>
            <a:xfrm>
              <a:off x="0" y="0"/>
              <a:ext cx="645534" cy="228589"/>
            </a:xfrm>
            <a:custGeom>
              <a:avLst/>
              <a:gdLst/>
              <a:ahLst/>
              <a:cxnLst/>
              <a:rect l="l" t="t" r="r" b="b"/>
              <a:pathLst>
                <a:path w="645534" h="228589">
                  <a:moveTo>
                    <a:pt x="0" y="0"/>
                  </a:moveTo>
                  <a:lnTo>
                    <a:pt x="645534" y="0"/>
                  </a:lnTo>
                  <a:lnTo>
                    <a:pt x="645534" y="228589"/>
                  </a:lnTo>
                  <a:lnTo>
                    <a:pt x="0" y="228589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1670F514-06A8-C8C5-4D42-B72908B59EDB}"/>
              </a:ext>
            </a:extLst>
          </p:cNvPr>
          <p:cNvSpPr txBox="1"/>
          <p:nvPr/>
        </p:nvSpPr>
        <p:spPr>
          <a:xfrm>
            <a:off x="11925300" y="7589470"/>
            <a:ext cx="5486400" cy="97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959"/>
              </a:lnSpc>
            </a:pP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FUTURE WORK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13B4156-FEAF-5065-9D6D-1995589B43F9}"/>
              </a:ext>
            </a:extLst>
          </p:cNvPr>
          <p:cNvSpPr txBox="1"/>
          <p:nvPr/>
        </p:nvSpPr>
        <p:spPr>
          <a:xfrm>
            <a:off x="1371600" y="7205166"/>
            <a:ext cx="8305799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spc="75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Sliding Mode control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spc="75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GNSS Data for global localization</a:t>
            </a:r>
            <a:endParaRPr lang="en-US" sz="4000" spc="75" noProof="0" dirty="0">
              <a:solidFill>
                <a:srgbClr val="405987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99261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293586"/>
            <a:ext cx="18288000" cy="3993414"/>
            <a:chOff x="0" y="0"/>
            <a:chExt cx="2833290" cy="618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618684"/>
            </a:xfrm>
            <a:custGeom>
              <a:avLst/>
              <a:gdLst/>
              <a:ahLst/>
              <a:cxnLst/>
              <a:rect l="l" t="t" r="r" b="b"/>
              <a:pathLst>
                <a:path w="2833290" h="618684">
                  <a:moveTo>
                    <a:pt x="0" y="0"/>
                  </a:moveTo>
                  <a:lnTo>
                    <a:pt x="2833290" y="0"/>
                  </a:lnTo>
                  <a:lnTo>
                    <a:pt x="2833290" y="618684"/>
                  </a:lnTo>
                  <a:lnTo>
                    <a:pt x="0" y="6186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667000" y="2781300"/>
            <a:ext cx="12954000" cy="1071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THANK YOU FOR YOUR ATTENTION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6210300"/>
            <a:ext cx="18302926" cy="4076700"/>
            <a:chOff x="0" y="0"/>
            <a:chExt cx="2833290" cy="618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3290" cy="618684"/>
            </a:xfrm>
            <a:custGeom>
              <a:avLst/>
              <a:gdLst/>
              <a:ahLst/>
              <a:cxnLst/>
              <a:rect l="l" t="t" r="r" b="b"/>
              <a:pathLst>
                <a:path w="2833290" h="618684">
                  <a:moveTo>
                    <a:pt x="0" y="0"/>
                  </a:moveTo>
                  <a:lnTo>
                    <a:pt x="2833290" y="0"/>
                  </a:lnTo>
                  <a:lnTo>
                    <a:pt x="2833290" y="618684"/>
                  </a:lnTo>
                  <a:lnTo>
                    <a:pt x="0" y="618684"/>
                  </a:lnTo>
                  <a:close/>
                </a:path>
              </a:pathLst>
            </a:custGeom>
            <a:blipFill>
              <a:blip r:embed="rId2"/>
              <a:stretch>
                <a:fillRect t="-102555" b="-102555"/>
              </a:stretch>
            </a:blipFill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B346A72F-B811-6BE6-6949-7C23AA2CB0B8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25</a:t>
            </a:fld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31E6C6-121F-8313-F2D4-5DF1A3B5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2443E2EC-AE93-2653-8280-32556594F877}"/>
                  </a:ext>
                </a:extLst>
              </p:cNvPr>
              <p:cNvSpPr txBox="1"/>
              <p:nvPr/>
            </p:nvSpPr>
            <p:spPr>
              <a:xfrm>
                <a:off x="5171960" y="124905"/>
                <a:ext cx="7944075" cy="11293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it-IT" sz="6000" b="0" i="1" dirty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Marcellus"/>
                        <a:cs typeface="Marcellus"/>
                        <a:sym typeface="Marcellus"/>
                      </a:rPr>
                      <m:t>𝑢</m:t>
                    </m:r>
                  </m:oMath>
                </a14:m>
                <a:r>
                  <a:rPr kumimoji="0" lang="it-IT" sz="6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</a:t>
                </a:r>
                <a:r>
                  <a:rPr kumimoji="0" lang="it-IT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CONTROL ERROR</a:t>
                </a: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2443E2EC-AE93-2653-8280-32556594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0" y="124905"/>
                <a:ext cx="7944075" cy="1129348"/>
              </a:xfrm>
              <a:prstGeom prst="rect">
                <a:avLst/>
              </a:prstGeom>
              <a:blipFill>
                <a:blip r:embed="rId3"/>
                <a:stretch>
                  <a:fillRect t="-2688" b="-39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9924636-B955-3B8C-72D9-548B1093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46774-6DF1-2567-03CA-5E1B2EEDAD2D}"/>
              </a:ext>
            </a:extLst>
          </p:cNvPr>
          <p:cNvSpPr txBox="1"/>
          <p:nvPr/>
        </p:nvSpPr>
        <p:spPr>
          <a:xfrm>
            <a:off x="2341017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2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7F6B1-7F79-9558-FB62-9582E7F7A1EF}"/>
              </a:ext>
            </a:extLst>
          </p:cNvPr>
          <p:cNvSpPr txBox="1"/>
          <p:nvPr/>
        </p:nvSpPr>
        <p:spPr>
          <a:xfrm>
            <a:off x="11790496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4" name="Picture 3" descr="A graph with a blue line&#10;&#10;AI-generated content may be incorrect.">
            <a:extLst>
              <a:ext uri="{FF2B5EF4-FFF2-40B4-BE49-F238E27FC236}">
                <a16:creationId xmlns:a16="http://schemas.microsoft.com/office/drawing/2014/main" id="{02F69D71-93DD-DE44-C042-DD20B8AA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6" y="3109763"/>
            <a:ext cx="7133864" cy="5647660"/>
          </a:xfrm>
          <a:prstGeom prst="rect">
            <a:avLst/>
          </a:prstGeom>
        </p:spPr>
      </p:pic>
      <p:pic>
        <p:nvPicPr>
          <p:cNvPr id="8" name="Picture 7" descr="A graph with a blue line&#10;&#10;AI-generated content may be incorrect.">
            <a:extLst>
              <a:ext uri="{FF2B5EF4-FFF2-40B4-BE49-F238E27FC236}">
                <a16:creationId xmlns:a16="http://schemas.microsoft.com/office/drawing/2014/main" id="{A721828C-00EB-AEF9-DE50-623E39C14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82" y="3109763"/>
            <a:ext cx="7133864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4B3C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3AC943-8788-3B91-8C65-BC0671AB1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BA22D368-09CB-A65C-9D61-FDD0F7B997C2}"/>
                  </a:ext>
                </a:extLst>
              </p:cNvPr>
              <p:cNvSpPr txBox="1"/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9605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6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Marcellus"/>
                        <a:cs typeface="Marcellus"/>
                        <a:sym typeface="Marcellus"/>
                      </a:rPr>
                      <m:t>𝑣</m:t>
                    </m:r>
                  </m:oMath>
                </a14:m>
                <a:r>
                  <a:rPr kumimoji="0" lang="it-IT" sz="6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 </a:t>
                </a:r>
                <a:r>
                  <a:rPr kumimoji="0" lang="it-IT" sz="6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rcellus"/>
                    <a:ea typeface="Marcellus"/>
                    <a:cs typeface="Marcellus"/>
                    <a:sym typeface="Marcellus"/>
                  </a:rPr>
                  <a:t>CONTROL ERROR</a:t>
                </a:r>
              </a:p>
            </p:txBody>
          </p:sp>
        </mc:Choice>
        <mc:Fallback xmlns="">
          <p:sp>
            <p:nvSpPr>
              <p:cNvPr id="2" name="TextBox 2">
                <a:extLst>
                  <a:ext uri="{FF2B5EF4-FFF2-40B4-BE49-F238E27FC236}">
                    <a16:creationId xmlns:a16="http://schemas.microsoft.com/office/drawing/2014/main" id="{BA22D368-09CB-A65C-9D61-FDD0F7B99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960" y="124905"/>
                <a:ext cx="7944075" cy="1126334"/>
              </a:xfrm>
              <a:prstGeom prst="rect">
                <a:avLst/>
              </a:prstGeom>
              <a:blipFill>
                <a:blip r:embed="rId3"/>
                <a:stretch>
                  <a:fillRect t="-270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AE90D160-F22B-4646-491E-2AC89883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0F88C0-7053-5900-32FA-6CE08924D692}"/>
              </a:ext>
            </a:extLst>
          </p:cNvPr>
          <p:cNvSpPr txBox="1"/>
          <p:nvPr/>
        </p:nvSpPr>
        <p:spPr>
          <a:xfrm>
            <a:off x="2341017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</a:t>
            </a:r>
            <a:r>
              <a:rPr lang="it-IT" sz="3000" dirty="0">
                <a:solidFill>
                  <a:srgbClr val="FFFFFF"/>
                </a:solidFill>
                <a:latin typeface="Marcellus"/>
                <a:ea typeface="Marcellus"/>
                <a:cs typeface="Marcellus"/>
                <a:sym typeface="Marcellus"/>
              </a:rPr>
              <a:t>1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35565-9141-EBEA-4C02-117F3C4BF635}"/>
              </a:ext>
            </a:extLst>
          </p:cNvPr>
          <p:cNvSpPr txBox="1"/>
          <p:nvPr/>
        </p:nvSpPr>
        <p:spPr>
          <a:xfrm>
            <a:off x="11790496" y="1669592"/>
            <a:ext cx="4153345" cy="10248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rcellus"/>
                <a:ea typeface="Marcellus"/>
                <a:cs typeface="Marcellus"/>
                <a:sym typeface="Marcellus"/>
              </a:rPr>
              <a:t>CASE STUDY 3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rcellus"/>
              <a:ea typeface="Marcellus"/>
              <a:cs typeface="Marcellus"/>
              <a:sym typeface="Marcellus"/>
            </a:endParaRPr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C5E65B56-A3A3-EDF4-8B0C-9E8CD6C49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7" y="3109763"/>
            <a:ext cx="7133863" cy="5647660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F43D6666-1D7C-BE39-A8DB-8D62B3102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236" y="3109763"/>
            <a:ext cx="7133863" cy="56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9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BFDA4E-DD8D-8684-104F-1416BD554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47165E-7A77-F2EB-4A62-2C4BE1D35B03}"/>
              </a:ext>
            </a:extLst>
          </p:cNvPr>
          <p:cNvGrpSpPr/>
          <p:nvPr/>
        </p:nvGrpSpPr>
        <p:grpSpPr>
          <a:xfrm>
            <a:off x="0" y="0"/>
            <a:ext cx="18288000" cy="1925537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151B0D-AFAF-B33C-83DE-033840EC6493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1B7ADF5-0428-787D-D02B-43B3DF8275B1}"/>
              </a:ext>
            </a:extLst>
          </p:cNvPr>
          <p:cNvSpPr txBox="1"/>
          <p:nvPr/>
        </p:nvSpPr>
        <p:spPr>
          <a:xfrm>
            <a:off x="3294954" y="2095351"/>
            <a:ext cx="11698087" cy="13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6000" noProof="0" dirty="0">
                <a:solidFill>
                  <a:schemeClr val="accent1"/>
                </a:solidFill>
                <a:latin typeface="Marcellus"/>
                <a:ea typeface="Marcellus"/>
                <a:cs typeface="Marcellus"/>
                <a:sym typeface="Marcellus"/>
              </a:rPr>
              <a:t>DYNAMIC MODEL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07D21F1B-3E02-1DAF-AC64-532F12F5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28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E4213-179C-CDAA-9F45-01A403ED2019}"/>
                  </a:ext>
                </a:extLst>
              </p:cNvPr>
              <p:cNvSpPr txBox="1"/>
              <p:nvPr/>
            </p:nvSpPr>
            <p:spPr>
              <a:xfrm>
                <a:off x="3004562" y="5390137"/>
                <a:ext cx="12278873" cy="33239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𝑀</m:t>
                          </m:r>
                        </m:e>
                        <m:sub>
                          <m: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𝑅𝐵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acc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𝝂</m:t>
                          </m:r>
                        </m:e>
                      </m:acc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𝐶</m:t>
                          </m:r>
                        </m:e>
                        <m:sub>
                          <m: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𝑅𝐵</m:t>
                          </m:r>
                        </m:sub>
                      </m:sSub>
                      <m:d>
                        <m:dPr>
                          <m:ctrlPr>
                            <a:rPr lang="it-IT" sz="4800" b="0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d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𝝂</m:t>
                          </m:r>
                        </m:e>
                      </m:d>
                      <m:r>
                        <a:rPr lang="it-IT" sz="4800" b="1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𝝂</m:t>
                      </m:r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𝑹𝑩</m:t>
                          </m:r>
                        </m:sub>
                      </m:sSub>
                    </m:oMath>
                  </m:oMathPara>
                </a14:m>
                <a:endParaRPr lang="en-US" sz="4800" b="1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sz="48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With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𝑹𝑩</m:t>
                          </m:r>
                        </m:sub>
                      </m:sSub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</m:t>
                      </m:r>
                      <m:r>
                        <a:rPr lang="it-IT" sz="4800" b="1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𝝉</m:t>
                      </m:r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𝑨</m:t>
                          </m:r>
                        </m:sub>
                      </m:sSub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𝑫</m:t>
                          </m:r>
                        </m:sub>
                      </m:sSub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𝑹</m:t>
                          </m:r>
                        </m:sub>
                      </m:sSub>
                      <m:r>
                        <a:rPr lang="it-IT" sz="4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+</m:t>
                      </m:r>
                      <m:sSub>
                        <m:sSubPr>
                          <m:ctrlP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</m:ctrlPr>
                        </m:sSubPr>
                        <m:e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𝝉</m:t>
                          </m:r>
                        </m:e>
                        <m:sub>
                          <m:r>
                            <a:rPr lang="it-IT" sz="4800" b="1" i="1" spc="75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Glacial Indifference"/>
                              <a:cs typeface="Glacial Indifference"/>
                              <a:sym typeface="Glacial Indifference"/>
                            </a:rPr>
                            <m:t>𝒅𝒊𝒔𝒕</m:t>
                          </m:r>
                        </m:sub>
                      </m:sSub>
                    </m:oMath>
                  </m:oMathPara>
                </a14:m>
                <a:endParaRPr lang="en-US" sz="4800" b="1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E4213-179C-CDAA-9F45-01A403ED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562" y="5390137"/>
                <a:ext cx="12278873" cy="3323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5">
            <a:extLst>
              <a:ext uri="{FF2B5EF4-FFF2-40B4-BE49-F238E27FC236}">
                <a16:creationId xmlns:a16="http://schemas.microsoft.com/office/drawing/2014/main" id="{536A531E-2BD0-317E-68AE-4620B70DDA88}"/>
              </a:ext>
            </a:extLst>
          </p:cNvPr>
          <p:cNvSpPr txBox="1"/>
          <p:nvPr/>
        </p:nvSpPr>
        <p:spPr>
          <a:xfrm>
            <a:off x="0" y="3924300"/>
            <a:ext cx="1818417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T. I. F</a:t>
            </a: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OSSEN, </a:t>
            </a:r>
            <a:r>
              <a:rPr lang="en-US" sz="3600" i="1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Handbook of Marine Craft Hydrodynamics and Motion Control.</a:t>
            </a:r>
          </a:p>
          <a:p>
            <a:pPr algn="ctr">
              <a:lnSpc>
                <a:spcPts val="3676"/>
              </a:lnSpc>
            </a:pPr>
            <a:r>
              <a:rPr lang="en-US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John Wiley &amp; Sons, 2011</a:t>
            </a:r>
            <a:endParaRPr lang="en-US" sz="3600" spc="75" noProof="0" dirty="0">
              <a:solidFill>
                <a:schemeClr val="accent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382648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C570C-3318-D695-91DB-51689B03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87B8F4E-D5FA-855B-A1B9-F50533ED8EB1}"/>
              </a:ext>
            </a:extLst>
          </p:cNvPr>
          <p:cNvGrpSpPr/>
          <p:nvPr/>
        </p:nvGrpSpPr>
        <p:grpSpPr>
          <a:xfrm>
            <a:off x="12496800" y="0"/>
            <a:ext cx="5768637" cy="10287000"/>
            <a:chOff x="0" y="0"/>
            <a:chExt cx="1059605" cy="115893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23754D-FC66-C1B8-8BF8-D958C588EA01}"/>
                </a:ext>
              </a:extLst>
            </p:cNvPr>
            <p:cNvSpPr/>
            <p:nvPr/>
          </p:nvSpPr>
          <p:spPr>
            <a:xfrm>
              <a:off x="0" y="0"/>
              <a:ext cx="1059605" cy="1158934"/>
            </a:xfrm>
            <a:custGeom>
              <a:avLst/>
              <a:gdLst/>
              <a:ahLst/>
              <a:cxnLst/>
              <a:rect l="l" t="t" r="r" b="b"/>
              <a:pathLst>
                <a:path w="1059605" h="1158934">
                  <a:moveTo>
                    <a:pt x="0" y="0"/>
                  </a:moveTo>
                  <a:lnTo>
                    <a:pt x="1059605" y="0"/>
                  </a:lnTo>
                  <a:lnTo>
                    <a:pt x="1059605" y="1158934"/>
                  </a:lnTo>
                  <a:lnTo>
                    <a:pt x="0" y="1158934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DDC24C3-1C0B-A6C2-AA47-1CD33CF0E293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bg1"/>
                </a:solidFill>
              </a:rPr>
              <a:pPr/>
              <a:t>3</a:t>
            </a:fld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617E48-C17A-EA5E-AF64-E3DFD678789C}"/>
              </a:ext>
            </a:extLst>
          </p:cNvPr>
          <p:cNvSpPr txBox="1"/>
          <p:nvPr/>
        </p:nvSpPr>
        <p:spPr>
          <a:xfrm>
            <a:off x="2362201" y="3150272"/>
            <a:ext cx="5324741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Launch and recovery</a:t>
            </a: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Battery life</a:t>
            </a:r>
            <a:endParaRPr lang="en-US" sz="3600" spc="75" dirty="0">
              <a:solidFill>
                <a:schemeClr val="accent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communication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BFB48207-DE45-F82A-B89E-0956A189D37D}"/>
              </a:ext>
            </a:extLst>
          </p:cNvPr>
          <p:cNvSpPr txBox="1"/>
          <p:nvPr/>
        </p:nvSpPr>
        <p:spPr>
          <a:xfrm>
            <a:off x="2362201" y="1333500"/>
            <a:ext cx="8290603" cy="10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it-IT" sz="6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AUV P</a:t>
            </a:r>
            <a:r>
              <a:rPr lang="en-US" sz="6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ROBLEMS</a:t>
            </a:r>
            <a:endParaRPr lang="en-US" sz="6000" noProof="0" dirty="0">
              <a:solidFill>
                <a:srgbClr val="405987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9691CEF7-C301-ADC1-F66F-BB6927A97EC0}"/>
              </a:ext>
            </a:extLst>
          </p:cNvPr>
          <p:cNvSpPr txBox="1"/>
          <p:nvPr/>
        </p:nvSpPr>
        <p:spPr>
          <a:xfrm>
            <a:off x="2362200" y="4991100"/>
            <a:ext cx="8290603" cy="10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it-IT" sz="6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SOLUTION</a:t>
            </a:r>
            <a:endParaRPr lang="en-US" sz="6000" noProof="0" dirty="0">
              <a:solidFill>
                <a:srgbClr val="405987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2C0213-BA18-E171-476F-1021492945B6}"/>
              </a:ext>
            </a:extLst>
          </p:cNvPr>
          <p:cNvSpPr txBox="1"/>
          <p:nvPr/>
        </p:nvSpPr>
        <p:spPr>
          <a:xfrm>
            <a:off x="2362200" y="6391614"/>
            <a:ext cx="756175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Docking systems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72A1F8-3B67-63A3-D676-A63B4A34EC02}"/>
              </a:ext>
            </a:extLst>
          </p:cNvPr>
          <p:cNvSpPr txBox="1"/>
          <p:nvPr/>
        </p:nvSpPr>
        <p:spPr>
          <a:xfrm>
            <a:off x="2362201" y="7140139"/>
            <a:ext cx="532474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Static</a:t>
            </a: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motion</a:t>
            </a:r>
            <a:endParaRPr lang="en-US" sz="3600" spc="75" noProof="0" dirty="0">
              <a:solidFill>
                <a:schemeClr val="accent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190689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169486" y="-8169486"/>
            <a:ext cx="1949027" cy="18288000"/>
            <a:chOff x="0" y="0"/>
            <a:chExt cx="2833290" cy="6186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618684"/>
            </a:xfrm>
            <a:custGeom>
              <a:avLst/>
              <a:gdLst/>
              <a:ahLst/>
              <a:cxnLst/>
              <a:rect l="l" t="t" r="r" b="b"/>
              <a:pathLst>
                <a:path w="2833290" h="618684">
                  <a:moveTo>
                    <a:pt x="0" y="0"/>
                  </a:moveTo>
                  <a:lnTo>
                    <a:pt x="2833290" y="0"/>
                  </a:lnTo>
                  <a:lnTo>
                    <a:pt x="2833290" y="618684"/>
                  </a:lnTo>
                  <a:lnTo>
                    <a:pt x="0" y="618684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33699" y="469989"/>
            <a:ext cx="12420600" cy="1071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13"/>
              </a:lnSpc>
            </a:pP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VEH</a:t>
            </a:r>
            <a:r>
              <a:rPr lang="en-US" sz="60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I</a:t>
            </a:r>
            <a:r>
              <a:rPr lang="en-US" sz="60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CLE and DOCKING STATION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68692" y="7672067"/>
            <a:ext cx="4946272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Recharge AUV batteries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BC43A3E9-3BCC-ACFD-2749-F4343E29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4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pic>
        <p:nvPicPr>
          <p:cNvPr id="13" name="Picture 12" descr="A grey chair with black wheels&#10;&#10;AI-generated content may be incorrect.">
            <a:extLst>
              <a:ext uri="{FF2B5EF4-FFF2-40B4-BE49-F238E27FC236}">
                <a16:creationId xmlns:a16="http://schemas.microsoft.com/office/drawing/2014/main" id="{7666C8C2-9FF3-DE05-DDF7-91B204121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264" y="2609131"/>
            <a:ext cx="3207128" cy="3362699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F62B7353-DFA6-050F-3B6B-97414AFB66AB}"/>
              </a:ext>
            </a:extLst>
          </p:cNvPr>
          <p:cNvSpPr txBox="1"/>
          <p:nvPr/>
        </p:nvSpPr>
        <p:spPr>
          <a:xfrm>
            <a:off x="11663193" y="8424836"/>
            <a:ext cx="4946272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 transfer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6C341595-BCAC-7F4F-CC4F-47BD2E9F2EA6}"/>
              </a:ext>
            </a:extLst>
          </p:cNvPr>
          <p:cNvSpPr txBox="1"/>
          <p:nvPr/>
        </p:nvSpPr>
        <p:spPr>
          <a:xfrm>
            <a:off x="1528233" y="7672067"/>
            <a:ext cx="6979935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Docking Station localization issue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858D57C4-9F87-CFE9-9077-BC4EBD5908D7}"/>
              </a:ext>
            </a:extLst>
          </p:cNvPr>
          <p:cNvSpPr txBox="1"/>
          <p:nvPr/>
        </p:nvSpPr>
        <p:spPr>
          <a:xfrm>
            <a:off x="674801" y="8433383"/>
            <a:ext cx="86868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Navigation among currents and uncertainty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490B-756D-2A2D-C2D0-C085729A1BE1}"/>
              </a:ext>
            </a:extLst>
          </p:cNvPr>
          <p:cNvSpPr txBox="1"/>
          <p:nvPr/>
        </p:nvSpPr>
        <p:spPr>
          <a:xfrm>
            <a:off x="12122528" y="6328866"/>
            <a:ext cx="4038600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0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CAD model of the MEDUSA custom Docking Station</a:t>
            </a:r>
          </a:p>
        </p:txBody>
      </p:sp>
      <p:pic>
        <p:nvPicPr>
          <p:cNvPr id="8" name="Picture 7" descr="A grey and yellow submarine&#10;&#10;AI-generated content may be incorrect.">
            <a:extLst>
              <a:ext uri="{FF2B5EF4-FFF2-40B4-BE49-F238E27FC236}">
                <a16:creationId xmlns:a16="http://schemas.microsoft.com/office/drawing/2014/main" id="{2566F183-512D-D9B0-6692-9914D4214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401" y="2864457"/>
            <a:ext cx="2895600" cy="2854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F13E2-3867-2509-AC7E-F534D48784AB}"/>
              </a:ext>
            </a:extLst>
          </p:cNvPr>
          <p:cNvSpPr txBox="1"/>
          <p:nvPr/>
        </p:nvSpPr>
        <p:spPr>
          <a:xfrm>
            <a:off x="2998901" y="6327153"/>
            <a:ext cx="4038600" cy="54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2000" noProof="0" dirty="0">
                <a:solidFill>
                  <a:srgbClr val="40598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CAD model of the MEDUSA vehicle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40696" y="0"/>
            <a:ext cx="5324741" cy="6482683"/>
            <a:chOff x="0" y="0"/>
            <a:chExt cx="1059605" cy="11589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9605" cy="1158934"/>
            </a:xfrm>
            <a:custGeom>
              <a:avLst/>
              <a:gdLst/>
              <a:ahLst/>
              <a:cxnLst/>
              <a:rect l="l" t="t" r="r" b="b"/>
              <a:pathLst>
                <a:path w="1059605" h="1158934">
                  <a:moveTo>
                    <a:pt x="0" y="0"/>
                  </a:moveTo>
                  <a:lnTo>
                    <a:pt x="1059605" y="0"/>
                  </a:lnTo>
                  <a:lnTo>
                    <a:pt x="1059605" y="1158934"/>
                  </a:lnTo>
                  <a:lnTo>
                    <a:pt x="0" y="1158934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644276" y="2049399"/>
            <a:ext cx="3917579" cy="2225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VEHICLE SETTINGS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1866900"/>
            <a:ext cx="717479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 Degrees-of-Freedom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8145F294-8A35-7253-5177-0B87581297C1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5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36D923-9CAA-5191-06E5-E6C33A781310}"/>
                  </a:ext>
                </a:extLst>
              </p:cNvPr>
              <p:cNvSpPr txBox="1"/>
              <p:nvPr/>
            </p:nvSpPr>
            <p:spPr>
              <a:xfrm>
                <a:off x="1905000" y="2645979"/>
                <a:ext cx="7174798" cy="18979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Surge </a:t>
                </a:r>
                <a:r>
                  <a:rPr lang="en-US" sz="36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u</a:t>
                </a: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(along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𝑥</m:t>
                        </m:r>
                      </m:e>
                      <m:sub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axis)</a:t>
                </a:r>
              </a:p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Sway  </a:t>
                </a:r>
                <a:r>
                  <a:rPr lang="en-US" sz="36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</a:t>
                </a: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(along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𝑦</m:t>
                        </m:r>
                      </m:e>
                      <m:sub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axis)</a:t>
                </a:r>
              </a:p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Heave </a:t>
                </a:r>
                <a:r>
                  <a:rPr lang="en-US" sz="36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w</a:t>
                </a: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(along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360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𝑧</m:t>
                        </m:r>
                      </m:e>
                      <m:sub>
                        <m:r>
                          <a:rPr lang="en-US" sz="360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axis)</a:t>
                </a:r>
              </a:p>
              <a:p>
                <a:pPr marL="571500" indent="-571500" algn="just">
                  <a:lnSpc>
                    <a:spcPts val="3676"/>
                  </a:lnSpc>
                  <a:buFont typeface="Arial" panose="020B0604020202020204" pitchFamily="34" charset="0"/>
                  <a:buChar char="•"/>
                </a:pPr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Yaw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1" spc="75" noProof="0" smtClean="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ψ</m:t>
                    </m:r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(about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</m:ctrlPr>
                      </m:sSubPr>
                      <m:e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𝑧</m:t>
                        </m:r>
                      </m:e>
                      <m:sub>
                        <m:r>
                          <a:rPr lang="en-US" sz="3600" b="0" i="1" spc="75" noProof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Glacial Indifference"/>
                            <a:cs typeface="Glacial Indifference"/>
                            <a:sym typeface="Glacial Indifference"/>
                          </a:rPr>
                          <m:t>𝐵</m:t>
                        </m:r>
                      </m:sub>
                    </m:sSub>
                    <m:r>
                      <a:rPr lang="en-US" sz="3600" b="0" i="0" spc="75" noProof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 </m:t>
                    </m:r>
                  </m:oMath>
                </a14:m>
                <a:r>
                  <a:rPr lang="en-US" sz="36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axis)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36D923-9CAA-5191-06E5-E6C33A781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645979"/>
                <a:ext cx="7174798" cy="1897955"/>
              </a:xfrm>
              <a:prstGeom prst="rect">
                <a:avLst/>
              </a:prstGeom>
              <a:blipFill>
                <a:blip r:embed="rId2"/>
                <a:stretch>
                  <a:fillRect l="-3656" t="-11897" b="-14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EB75704B-C3FB-0641-9754-6E62087F6550}"/>
              </a:ext>
            </a:extLst>
          </p:cNvPr>
          <p:cNvSpPr/>
          <p:nvPr/>
        </p:nvSpPr>
        <p:spPr>
          <a:xfrm rot="5400000">
            <a:off x="9471151" y="4471828"/>
            <a:ext cx="1305587" cy="31258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Conexão reta unidirecional 16">
            <a:extLst>
              <a:ext uri="{FF2B5EF4-FFF2-40B4-BE49-F238E27FC236}">
                <a16:creationId xmlns:a16="http://schemas.microsoft.com/office/drawing/2014/main" id="{E42D897D-0056-F1DC-76BC-1B609B382FAA}"/>
              </a:ext>
            </a:extLst>
          </p:cNvPr>
          <p:cNvCxnSpPr>
            <a:cxnSpLocks/>
          </p:cNvCxnSpPr>
          <p:nvPr/>
        </p:nvCxnSpPr>
        <p:spPr>
          <a:xfrm>
            <a:off x="10135223" y="6034770"/>
            <a:ext cx="0" cy="118557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xão reta unidirecional 17">
            <a:extLst>
              <a:ext uri="{FF2B5EF4-FFF2-40B4-BE49-F238E27FC236}">
                <a16:creationId xmlns:a16="http://schemas.microsoft.com/office/drawing/2014/main" id="{D427EE09-CF55-D347-7F42-DC5980122CFC}"/>
              </a:ext>
            </a:extLst>
          </p:cNvPr>
          <p:cNvCxnSpPr>
            <a:cxnSpLocks/>
          </p:cNvCxnSpPr>
          <p:nvPr/>
        </p:nvCxnSpPr>
        <p:spPr>
          <a:xfrm>
            <a:off x="10129787" y="6037152"/>
            <a:ext cx="137454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3B186B4-EE1F-FF9F-D9BE-71B1F66285AF}"/>
              </a:ext>
            </a:extLst>
          </p:cNvPr>
          <p:cNvSpPr/>
          <p:nvPr/>
        </p:nvSpPr>
        <p:spPr>
          <a:xfrm>
            <a:off x="10010137" y="5911945"/>
            <a:ext cx="252000" cy="25200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Arco 26">
            <a:extLst>
              <a:ext uri="{FF2B5EF4-FFF2-40B4-BE49-F238E27FC236}">
                <a16:creationId xmlns:a16="http://schemas.microsoft.com/office/drawing/2014/main" id="{C5DAE111-D9A8-ADC5-2AD5-12F54C7F0B79}"/>
              </a:ext>
            </a:extLst>
          </p:cNvPr>
          <p:cNvSpPr/>
          <p:nvPr/>
        </p:nvSpPr>
        <p:spPr>
          <a:xfrm rot="4914299">
            <a:off x="11022576" y="5895811"/>
            <a:ext cx="278276" cy="253999"/>
          </a:xfrm>
          <a:prstGeom prst="arc">
            <a:avLst>
              <a:gd name="adj1" fmla="val 670808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Arco 27">
            <a:extLst>
              <a:ext uri="{FF2B5EF4-FFF2-40B4-BE49-F238E27FC236}">
                <a16:creationId xmlns:a16="http://schemas.microsoft.com/office/drawing/2014/main" id="{67007723-89E5-0E53-BED2-AD9B930DE949}"/>
              </a:ext>
            </a:extLst>
          </p:cNvPr>
          <p:cNvSpPr/>
          <p:nvPr/>
        </p:nvSpPr>
        <p:spPr>
          <a:xfrm rot="9224087">
            <a:off x="10019682" y="6839181"/>
            <a:ext cx="278276" cy="253999"/>
          </a:xfrm>
          <a:prstGeom prst="arc">
            <a:avLst>
              <a:gd name="adj1" fmla="val 670808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Arco 29">
            <a:extLst>
              <a:ext uri="{FF2B5EF4-FFF2-40B4-BE49-F238E27FC236}">
                <a16:creationId xmlns:a16="http://schemas.microsoft.com/office/drawing/2014/main" id="{CFBD0F64-E76B-AAEC-D663-99F06D2D0441}"/>
              </a:ext>
            </a:extLst>
          </p:cNvPr>
          <p:cNvSpPr/>
          <p:nvPr/>
        </p:nvSpPr>
        <p:spPr>
          <a:xfrm rot="670396">
            <a:off x="9928251" y="5832462"/>
            <a:ext cx="415770" cy="404616"/>
          </a:xfrm>
          <a:prstGeom prst="arc">
            <a:avLst>
              <a:gd name="adj1" fmla="val 6708085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Conexão: Ângulo Reto 32">
            <a:extLst>
              <a:ext uri="{FF2B5EF4-FFF2-40B4-BE49-F238E27FC236}">
                <a16:creationId xmlns:a16="http://schemas.microsoft.com/office/drawing/2014/main" id="{985491DA-4C83-C07F-83A7-F982A83B88D7}"/>
              </a:ext>
            </a:extLst>
          </p:cNvPr>
          <p:cNvCxnSpPr>
            <a:cxnSpLocks/>
          </p:cNvCxnSpPr>
          <p:nvPr/>
        </p:nvCxnSpPr>
        <p:spPr>
          <a:xfrm rot="13800000">
            <a:off x="11137313" y="6110339"/>
            <a:ext cx="90000" cy="90000"/>
          </a:xfrm>
          <a:prstGeom prst="bentConnector3">
            <a:avLst>
              <a:gd name="adj1" fmla="val 103044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xão: Ângulo Reto 34">
            <a:extLst>
              <a:ext uri="{FF2B5EF4-FFF2-40B4-BE49-F238E27FC236}">
                <a16:creationId xmlns:a16="http://schemas.microsoft.com/office/drawing/2014/main" id="{62AB0E41-A2BF-40BD-94DF-789B08617C23}"/>
              </a:ext>
            </a:extLst>
          </p:cNvPr>
          <p:cNvCxnSpPr>
            <a:cxnSpLocks/>
          </p:cNvCxnSpPr>
          <p:nvPr/>
        </p:nvCxnSpPr>
        <p:spPr>
          <a:xfrm rot="3600000">
            <a:off x="9954506" y="6152229"/>
            <a:ext cx="90000" cy="90000"/>
          </a:xfrm>
          <a:prstGeom prst="bentConnector3">
            <a:avLst>
              <a:gd name="adj1" fmla="val 103044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xão: Ângulo Reto 35">
            <a:extLst>
              <a:ext uri="{FF2B5EF4-FFF2-40B4-BE49-F238E27FC236}">
                <a16:creationId xmlns:a16="http://schemas.microsoft.com/office/drawing/2014/main" id="{937366F4-DB3A-85A4-5136-F343FA0EBB31}"/>
              </a:ext>
            </a:extLst>
          </p:cNvPr>
          <p:cNvCxnSpPr>
            <a:cxnSpLocks/>
          </p:cNvCxnSpPr>
          <p:nvPr/>
        </p:nvCxnSpPr>
        <p:spPr>
          <a:xfrm rot="16200000">
            <a:off x="10013594" y="6996584"/>
            <a:ext cx="90000" cy="90000"/>
          </a:xfrm>
          <a:prstGeom prst="bentConnector3">
            <a:avLst>
              <a:gd name="adj1" fmla="val 103044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m 37">
            <a:extLst>
              <a:ext uri="{FF2B5EF4-FFF2-40B4-BE49-F238E27FC236}">
                <a16:creationId xmlns:a16="http://schemas.microsoft.com/office/drawing/2014/main" id="{8C9244C0-CCF0-6733-998F-2C8397D7E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136" y="5799346"/>
            <a:ext cx="506664" cy="287109"/>
          </a:xfrm>
          <a:prstGeom prst="rect">
            <a:avLst/>
          </a:prstGeom>
        </p:spPr>
      </p:pic>
      <p:pic>
        <p:nvPicPr>
          <p:cNvPr id="20" name="Imagem 39">
            <a:extLst>
              <a:ext uri="{FF2B5EF4-FFF2-40B4-BE49-F238E27FC236}">
                <a16:creationId xmlns:a16="http://schemas.microsoft.com/office/drawing/2014/main" id="{CE228173-4425-28E8-43D5-B0D5859CF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71" y="6060923"/>
            <a:ext cx="449340" cy="202203"/>
          </a:xfrm>
          <a:prstGeom prst="rect">
            <a:avLst/>
          </a:prstGeom>
        </p:spPr>
      </p:pic>
      <p:pic>
        <p:nvPicPr>
          <p:cNvPr id="21" name="Imagem 41">
            <a:extLst>
              <a:ext uri="{FF2B5EF4-FFF2-40B4-BE49-F238E27FC236}">
                <a16:creationId xmlns:a16="http://schemas.microsoft.com/office/drawing/2014/main" id="{AF569851-4185-4124-2E34-F1AC4AC82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233" y="6867151"/>
            <a:ext cx="470666" cy="258866"/>
          </a:xfrm>
          <a:prstGeom prst="rect">
            <a:avLst/>
          </a:prstGeom>
        </p:spPr>
      </p:pic>
      <p:pic>
        <p:nvPicPr>
          <p:cNvPr id="22" name="Imagem 45">
            <a:extLst>
              <a:ext uri="{FF2B5EF4-FFF2-40B4-BE49-F238E27FC236}">
                <a16:creationId xmlns:a16="http://schemas.microsoft.com/office/drawing/2014/main" id="{BE4B61FE-E420-14B5-E659-B9C689C9C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050" y="5730556"/>
            <a:ext cx="455026" cy="212345"/>
          </a:xfrm>
          <a:prstGeom prst="rect">
            <a:avLst/>
          </a:prstGeom>
        </p:spPr>
      </p:pic>
      <p:pic>
        <p:nvPicPr>
          <p:cNvPr id="23" name="Imagem 49">
            <a:extLst>
              <a:ext uri="{FF2B5EF4-FFF2-40B4-BE49-F238E27FC236}">
                <a16:creationId xmlns:a16="http://schemas.microsoft.com/office/drawing/2014/main" id="{A8714462-24D3-8F9B-B9DB-0D18A88F2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40" y="5592731"/>
            <a:ext cx="535531" cy="258840"/>
          </a:xfrm>
          <a:prstGeom prst="rect">
            <a:avLst/>
          </a:prstGeom>
        </p:spPr>
      </p:pic>
      <p:pic>
        <p:nvPicPr>
          <p:cNvPr id="24" name="Imagem 75">
            <a:extLst>
              <a:ext uri="{FF2B5EF4-FFF2-40B4-BE49-F238E27FC236}">
                <a16:creationId xmlns:a16="http://schemas.microsoft.com/office/drawing/2014/main" id="{DBB04993-4684-7396-30CD-9C35EEC852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226" y="7065425"/>
            <a:ext cx="481414" cy="272801"/>
          </a:xfrm>
          <a:prstGeom prst="rect">
            <a:avLst/>
          </a:prstGeom>
        </p:spPr>
      </p:pic>
      <p:pic>
        <p:nvPicPr>
          <p:cNvPr id="25" name="Imagem 77">
            <a:extLst>
              <a:ext uri="{FF2B5EF4-FFF2-40B4-BE49-F238E27FC236}">
                <a16:creationId xmlns:a16="http://schemas.microsoft.com/office/drawing/2014/main" id="{51699224-30C8-4849-F491-A4018908C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16" y="6058833"/>
            <a:ext cx="433275" cy="288850"/>
          </a:xfrm>
          <a:prstGeom prst="rect">
            <a:avLst/>
          </a:prstGeom>
        </p:spPr>
      </p:pic>
      <p:sp>
        <p:nvSpPr>
          <p:cNvPr id="26" name="CaixaDeTexto 4">
            <a:extLst>
              <a:ext uri="{FF2B5EF4-FFF2-40B4-BE49-F238E27FC236}">
                <a16:creationId xmlns:a16="http://schemas.microsoft.com/office/drawing/2014/main" id="{3E10B04B-CD67-7BAB-07A8-0E19CEBB0B80}"/>
              </a:ext>
            </a:extLst>
          </p:cNvPr>
          <p:cNvSpPr txBox="1"/>
          <p:nvPr/>
        </p:nvSpPr>
        <p:spPr>
          <a:xfrm>
            <a:off x="10206071" y="4914900"/>
            <a:ext cx="137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chemeClr val="accent1"/>
                </a:solidFill>
              </a:rPr>
              <a:t>Body Frame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44F747A5-5A89-03FF-E34A-796AD2DF2540}"/>
              </a:ext>
            </a:extLst>
          </p:cNvPr>
          <p:cNvSpPr txBox="1"/>
          <p:nvPr/>
        </p:nvSpPr>
        <p:spPr>
          <a:xfrm>
            <a:off x="1905000" y="7244576"/>
            <a:ext cx="717479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7ACB33-CB80-FE09-53D1-C699F1FC050A}"/>
              </a:ext>
            </a:extLst>
          </p:cNvPr>
          <p:cNvSpPr txBox="1"/>
          <p:nvPr/>
        </p:nvSpPr>
        <p:spPr>
          <a:xfrm>
            <a:off x="1905000" y="7852122"/>
            <a:ext cx="756175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Unknown constant ocean current</a:t>
            </a:r>
          </a:p>
          <a:p>
            <a:pPr marL="571500" indent="-571500">
              <a:lnSpc>
                <a:spcPts val="3676"/>
              </a:lnSpc>
              <a:buFont typeface="Arial" panose="020B0604020202020204" pitchFamily="34" charset="0"/>
              <a:buChar char="•"/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Process noise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8D7E4A-FB9A-65CE-E7DA-984FE0D5082F}"/>
              </a:ext>
            </a:extLst>
          </p:cNvPr>
          <p:cNvSpPr txBox="1"/>
          <p:nvPr/>
        </p:nvSpPr>
        <p:spPr>
          <a:xfrm>
            <a:off x="14799335" y="7231208"/>
            <a:ext cx="160746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DD8D13-2C13-6AE8-7CE4-14AFDD43CC13}"/>
                  </a:ext>
                </a:extLst>
              </p:cNvPr>
              <p:cNvSpPr txBox="1"/>
              <p:nvPr/>
            </p:nvSpPr>
            <p:spPr>
              <a:xfrm>
                <a:off x="14887433" y="8532082"/>
                <a:ext cx="1431264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Φ</m:t>
                      </m:r>
                      <m:r>
                        <a:rPr lang="en-US" sz="2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=0</m:t>
                      </m:r>
                    </m:oMath>
                  </m:oMathPara>
                </a14:m>
                <a:endParaRPr lang="en-US" sz="280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FDD8D13-2C13-6AE8-7CE4-14AFDD43C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433" y="8532082"/>
                <a:ext cx="1431264" cy="47448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F6CDA-728F-D358-A780-DD5DF07BE4F9}"/>
                  </a:ext>
                </a:extLst>
              </p:cNvPr>
              <p:cNvSpPr txBox="1"/>
              <p:nvPr/>
            </p:nvSpPr>
            <p:spPr>
              <a:xfrm>
                <a:off x="14887433" y="7881645"/>
                <a:ext cx="1431264" cy="47448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76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θ</m:t>
                      </m:r>
                      <m:r>
                        <a:rPr lang="en-US" sz="2800" b="0" i="1" spc="75" noProof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Glacial Indifference"/>
                          <a:cs typeface="Glacial Indifference"/>
                          <a:sym typeface="Glacial Indifference"/>
                        </a:rPr>
                        <m:t>=0</m:t>
                      </m:r>
                    </m:oMath>
                  </m:oMathPara>
                </a14:m>
                <a:endParaRPr lang="en-US" sz="280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9DF6CDA-728F-D358-A780-DD5DF07BE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7433" y="7881645"/>
                <a:ext cx="1431264" cy="474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ey and yellow submarine&#10;&#10;AI-generated content may be incorrect.">
            <a:extLst>
              <a:ext uri="{FF2B5EF4-FFF2-40B4-BE49-F238E27FC236}">
                <a16:creationId xmlns:a16="http://schemas.microsoft.com/office/drawing/2014/main" id="{1F561B78-210C-B473-A42A-8DAB5C4600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086" y="216761"/>
            <a:ext cx="2895600" cy="2854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2D9A0-AEB1-B92B-C051-BD4362C7C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7E4538B-47B1-0E68-38A2-18779DA989FC}"/>
              </a:ext>
            </a:extLst>
          </p:cNvPr>
          <p:cNvGrpSpPr/>
          <p:nvPr/>
        </p:nvGrpSpPr>
        <p:grpSpPr>
          <a:xfrm>
            <a:off x="0" y="-111032"/>
            <a:ext cx="18288000" cy="2816132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2825AF-2A20-A769-4CBE-34B84C86FC10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78EB16AF-EDE1-0134-88E2-EA147DA758C7}"/>
              </a:ext>
            </a:extLst>
          </p:cNvPr>
          <p:cNvSpPr txBox="1"/>
          <p:nvPr/>
        </p:nvSpPr>
        <p:spPr>
          <a:xfrm>
            <a:off x="3294956" y="761214"/>
            <a:ext cx="11698087" cy="107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4-PHASES GUIDANCE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2FD3E9-18DB-77E7-9276-57CD6159F59C}"/>
              </a:ext>
            </a:extLst>
          </p:cNvPr>
          <p:cNvSpPr txBox="1"/>
          <p:nvPr/>
        </p:nvSpPr>
        <p:spPr>
          <a:xfrm>
            <a:off x="914400" y="3534516"/>
            <a:ext cx="7010400" cy="99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Ship-based navigation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FED67BC-FDDE-9866-6869-8F968374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6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22F63F6-8EFA-7C26-D1CA-EC8681A96C53}"/>
              </a:ext>
            </a:extLst>
          </p:cNvPr>
          <p:cNvSpPr/>
          <p:nvPr/>
        </p:nvSpPr>
        <p:spPr>
          <a:xfrm>
            <a:off x="9677400" y="3162300"/>
            <a:ext cx="228600" cy="2286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0A6430-5B38-91C8-6FA6-E79BC32937BC}"/>
              </a:ext>
            </a:extLst>
          </p:cNvPr>
          <p:cNvSpPr/>
          <p:nvPr/>
        </p:nvSpPr>
        <p:spPr>
          <a:xfrm>
            <a:off x="12996722" y="5095875"/>
            <a:ext cx="228600" cy="228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2CF40F-7D19-3C42-2686-29E29DFC5F57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872522" y="3357422"/>
            <a:ext cx="3157678" cy="1786078"/>
          </a:xfrm>
          <a:prstGeom prst="straightConnector1">
            <a:avLst/>
          </a:prstGeom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7903F7-568F-6A98-C269-641AC1B61328}"/>
              </a:ext>
            </a:extLst>
          </p:cNvPr>
          <p:cNvSpPr txBox="1"/>
          <p:nvPr/>
        </p:nvSpPr>
        <p:spPr>
          <a:xfrm>
            <a:off x="11353800" y="3848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C0F714-AD81-EA43-7DA5-912870875EDD}"/>
              </a:ext>
            </a:extLst>
          </p:cNvPr>
          <p:cNvSpPr/>
          <p:nvPr/>
        </p:nvSpPr>
        <p:spPr>
          <a:xfrm>
            <a:off x="14764443" y="6438900"/>
            <a:ext cx="228600" cy="228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46A515-8D88-A15A-34A3-583DC586A8A7}"/>
              </a:ext>
            </a:extLst>
          </p:cNvPr>
          <p:cNvSpPr txBox="1"/>
          <p:nvPr/>
        </p:nvSpPr>
        <p:spPr>
          <a:xfrm>
            <a:off x="9486167" y="280711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SHIP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7FB854-29F9-952F-3C9F-F7B789DE04E2}"/>
              </a:ext>
            </a:extLst>
          </p:cNvPr>
          <p:cNvSpPr/>
          <p:nvPr/>
        </p:nvSpPr>
        <p:spPr>
          <a:xfrm>
            <a:off x="17754600" y="8953500"/>
            <a:ext cx="228600" cy="2286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10326-4033-E7A1-04F2-BB64D00F0015}"/>
              </a:ext>
            </a:extLst>
          </p:cNvPr>
          <p:cNvSpPr txBox="1"/>
          <p:nvPr/>
        </p:nvSpPr>
        <p:spPr>
          <a:xfrm>
            <a:off x="17652334" y="84201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DS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D6245B-FE50-EF77-A90F-DBB26E323EBF}"/>
              </a:ext>
            </a:extLst>
          </p:cNvPr>
          <p:cNvCxnSpPr>
            <a:endCxn id="22" idx="1"/>
          </p:cNvCxnSpPr>
          <p:nvPr/>
        </p:nvCxnSpPr>
        <p:spPr>
          <a:xfrm>
            <a:off x="13225322" y="5295900"/>
            <a:ext cx="1572599" cy="1176478"/>
          </a:xfrm>
          <a:prstGeom prst="straightConnector1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9AB975-393A-BABA-2845-A86986CB41FA}"/>
              </a:ext>
            </a:extLst>
          </p:cNvPr>
          <p:cNvSpPr txBox="1"/>
          <p:nvPr/>
        </p:nvSpPr>
        <p:spPr>
          <a:xfrm>
            <a:off x="14030097" y="534352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2a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5D65AD0-CF96-5D3C-8F0D-5EEC18769B06}"/>
              </a:ext>
            </a:extLst>
          </p:cNvPr>
          <p:cNvSpPr/>
          <p:nvPr/>
        </p:nvSpPr>
        <p:spPr>
          <a:xfrm>
            <a:off x="14307728" y="8115300"/>
            <a:ext cx="228600" cy="228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B573CFE-6F02-459B-BB49-4F43B7A360D6}"/>
                  </a:ext>
                </a:extLst>
              </p14:cNvPr>
              <p14:cNvContentPartPr/>
              <p14:nvPr/>
            </p14:nvContentPartPr>
            <p14:xfrm>
              <a:off x="14424638" y="6667498"/>
              <a:ext cx="400758" cy="1447802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B573CFE-6F02-459B-BB49-4F43B7A360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10235" y="6653456"/>
                <a:ext cx="428843" cy="1476247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71ECADF8-006D-6DB3-A773-1F241FAED618}"/>
              </a:ext>
            </a:extLst>
          </p:cNvPr>
          <p:cNvCxnSpPr>
            <a:cxnSpLocks/>
          </p:cNvCxnSpPr>
          <p:nvPr/>
        </p:nvCxnSpPr>
        <p:spPr>
          <a:xfrm rot="5400000">
            <a:off x="14277084" y="7955444"/>
            <a:ext cx="304798" cy="14911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639030D9-A8C7-474B-DAE3-1F8F0B997ECC}"/>
              </a:ext>
            </a:extLst>
          </p:cNvPr>
          <p:cNvCxnSpPr>
            <a:cxnSpLocks/>
            <a:stCxn id="30" idx="4"/>
          </p:cNvCxnSpPr>
          <p:nvPr/>
        </p:nvCxnSpPr>
        <p:spPr>
          <a:xfrm rot="16200000" flipH="1">
            <a:off x="15723912" y="7042016"/>
            <a:ext cx="719278" cy="3323046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F9BDC0E-491E-4A84-FCF9-D55ACB47C3BB}"/>
              </a:ext>
            </a:extLst>
          </p:cNvPr>
          <p:cNvSpPr txBox="1"/>
          <p:nvPr/>
        </p:nvSpPr>
        <p:spPr>
          <a:xfrm>
            <a:off x="14626194" y="730198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2b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68F2AD-00C7-6D2B-7796-36EA7EFB8CA5}"/>
              </a:ext>
            </a:extLst>
          </p:cNvPr>
          <p:cNvSpPr txBox="1"/>
          <p:nvPr/>
        </p:nvSpPr>
        <p:spPr>
          <a:xfrm>
            <a:off x="15773400" y="9063178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2c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C91079-47F4-449D-E5B0-078A05D1AF4A}"/>
              </a:ext>
            </a:extLst>
          </p:cNvPr>
          <p:cNvSpPr txBox="1"/>
          <p:nvPr/>
        </p:nvSpPr>
        <p:spPr>
          <a:xfrm>
            <a:off x="797620" y="4425586"/>
            <a:ext cx="8041580" cy="108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sz="48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Beacon-based navigation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AA85722-076F-3BCC-28B6-48CD6A10C7E0}"/>
              </a:ext>
            </a:extLst>
          </p:cNvPr>
          <p:cNvSpPr txBox="1"/>
          <p:nvPr/>
        </p:nvSpPr>
        <p:spPr>
          <a:xfrm>
            <a:off x="1290644" y="5474316"/>
            <a:ext cx="5948356" cy="88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1" indent="-914400" algn="just">
              <a:lnSpc>
                <a:spcPct val="150000"/>
              </a:lnSpc>
              <a:buFont typeface="+mj-lt"/>
              <a:buAutoNum type="alphaLcParenR"/>
            </a:pPr>
            <a:r>
              <a:rPr lang="en-US" sz="38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Straight trajectory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E943349-3170-2E28-E741-0547E21112D5}"/>
              </a:ext>
            </a:extLst>
          </p:cNvPr>
          <p:cNvSpPr txBox="1"/>
          <p:nvPr/>
        </p:nvSpPr>
        <p:spPr>
          <a:xfrm>
            <a:off x="1290644" y="6399281"/>
            <a:ext cx="5638800" cy="88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1" indent="-914400" algn="just">
              <a:lnSpc>
                <a:spcPct val="150000"/>
              </a:lnSpc>
              <a:buFont typeface="+mj-lt"/>
              <a:buAutoNum type="alphaLcParenR" startAt="2"/>
            </a:pPr>
            <a:r>
              <a:rPr lang="en-US" sz="38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Circular trajectory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B508A7-5E5E-9817-B1F4-4D0A088D82D5}"/>
              </a:ext>
            </a:extLst>
          </p:cNvPr>
          <p:cNvSpPr txBox="1"/>
          <p:nvPr/>
        </p:nvSpPr>
        <p:spPr>
          <a:xfrm>
            <a:off x="1290644" y="7230968"/>
            <a:ext cx="11199019" cy="88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lvl="1" indent="-914400" algn="just">
              <a:lnSpc>
                <a:spcPct val="150000"/>
              </a:lnSpc>
              <a:buFont typeface="+mj-lt"/>
              <a:buAutoNum type="alphaLcParenR" startAt="3"/>
            </a:pPr>
            <a:r>
              <a:rPr lang="en-US" sz="380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Blended circular and straight</a:t>
            </a:r>
            <a:r>
              <a:rPr lang="en-US" sz="3800" noProof="0" dirty="0">
                <a:solidFill>
                  <a:srgbClr val="405987"/>
                </a:solidFill>
                <a:latin typeface="Marcellus"/>
                <a:ea typeface="Marcellus"/>
                <a:cs typeface="Marcellus"/>
                <a:sym typeface="Marcellus"/>
              </a:rPr>
              <a:t>-line homing</a:t>
            </a:r>
          </a:p>
        </p:txBody>
      </p:sp>
    </p:spTree>
    <p:extLst>
      <p:ext uri="{BB962C8B-B14F-4D97-AF65-F5344CB8AC3E}">
        <p14:creationId xmlns:p14="http://schemas.microsoft.com/office/powerpoint/2010/main" val="25414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0" grpId="0" animBg="1"/>
      <p:bldP spid="91" grpId="0"/>
      <p:bldP spid="92" grpId="0"/>
      <p:bldP spid="94" grpId="0"/>
      <p:bldP spid="96" grpId="0"/>
      <p:bldP spid="98" grpId="0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257799" cy="10287000"/>
            <a:chOff x="0" y="0"/>
            <a:chExt cx="891634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634" cy="1593725"/>
            </a:xfrm>
            <a:custGeom>
              <a:avLst/>
              <a:gdLst/>
              <a:ahLst/>
              <a:cxnLst/>
              <a:rect l="l" t="t" r="r" b="b"/>
              <a:pathLst>
                <a:path w="891634" h="1593725">
                  <a:moveTo>
                    <a:pt x="0" y="0"/>
                  </a:moveTo>
                  <a:lnTo>
                    <a:pt x="891634" y="0"/>
                  </a:lnTo>
                  <a:lnTo>
                    <a:pt x="891634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53185" y="2876437"/>
            <a:ext cx="4751427" cy="4534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DOCKING STATION KNOWLEDGE</a:t>
            </a:r>
          </a:p>
          <a:p>
            <a:pPr algn="ctr">
              <a:lnSpc>
                <a:spcPts val="9013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CASES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41909-4C15-5988-C291-CC92FD11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0134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3BECB837-7B44-D856-9A51-F27810F1AFA1}"/>
              </a:ext>
            </a:extLst>
          </p:cNvPr>
          <p:cNvSpPr txBox="1">
            <a:spLocks/>
          </p:cNvSpPr>
          <p:nvPr/>
        </p:nvSpPr>
        <p:spPr>
          <a:xfrm>
            <a:off x="1605057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7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64820A-7563-D1BA-EBF9-4EA9C1D5F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578914"/>
              </p:ext>
            </p:extLst>
          </p:nvPr>
        </p:nvGraphicFramePr>
        <p:xfrm>
          <a:off x="6581775" y="1562100"/>
          <a:ext cx="10820400" cy="6477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1723183966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194994258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968921161"/>
                    </a:ext>
                  </a:extLst>
                </a:gridCol>
              </a:tblGrid>
              <a:tr h="1619250">
                <a:tc>
                  <a:txBody>
                    <a:bodyPr/>
                    <a:lstStyle/>
                    <a:p>
                      <a:pPr algn="ctr"/>
                      <a:endParaRPr lang="en-US" sz="2800" noProof="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505953"/>
                  </a:ext>
                </a:extLst>
              </a:tr>
              <a:tr h="1619250">
                <a:tc>
                  <a:txBody>
                    <a:bodyPr/>
                    <a:lstStyle/>
                    <a:p>
                      <a:endParaRPr lang="en-US" noProof="0" dirty="0"/>
                    </a:p>
                    <a:p>
                      <a:endParaRPr lang="en-US" noProof="0" dirty="0"/>
                    </a:p>
                    <a:p>
                      <a:endParaRPr lang="en-US" noProof="0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316738"/>
                  </a:ext>
                </a:extLst>
              </a:tr>
              <a:tr h="161925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18212"/>
                  </a:ext>
                </a:extLst>
              </a:tr>
              <a:tr h="1619250"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3877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D18659-FE16-7821-7166-E058C6A87BF7}"/>
              </a:ext>
            </a:extLst>
          </p:cNvPr>
          <p:cNvSpPr txBox="1"/>
          <p:nvPr/>
        </p:nvSpPr>
        <p:spPr>
          <a:xfrm>
            <a:off x="7010400" y="2338489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>
                <a:solidFill>
                  <a:schemeClr val="accent1"/>
                </a:solidFill>
              </a:rPr>
              <a:t>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55362-42FA-D598-EC5E-4A14884B55F3}"/>
              </a:ext>
            </a:extLst>
          </p:cNvPr>
          <p:cNvSpPr txBox="1"/>
          <p:nvPr/>
        </p:nvSpPr>
        <p:spPr>
          <a:xfrm>
            <a:off x="8269401" y="1815495"/>
            <a:ext cx="1749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>
                <a:solidFill>
                  <a:schemeClr val="accent1"/>
                </a:solidFill>
              </a:rPr>
              <a:t>QUANTITY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FEDE8-A5D9-5772-FF00-DD07E7D55696}"/>
              </a:ext>
            </a:extLst>
          </p:cNvPr>
          <p:cNvSpPr txBox="1"/>
          <p:nvPr/>
        </p:nvSpPr>
        <p:spPr>
          <a:xfrm>
            <a:off x="8216329" y="3829705"/>
            <a:ext cx="306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</a:t>
            </a:r>
            <a:endParaRPr lang="en-US" sz="2800" b="1" noProof="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70BF38-E381-0D4F-B4D7-BDEC0C11374D}"/>
              </a:ext>
            </a:extLst>
          </p:cNvPr>
          <p:cNvSpPr txBox="1"/>
          <p:nvPr/>
        </p:nvSpPr>
        <p:spPr>
          <a:xfrm>
            <a:off x="8174916" y="5386715"/>
            <a:ext cx="42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</a:t>
            </a:r>
            <a:endParaRPr lang="en-US" sz="2800" b="1" noProof="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456D70-BFF5-FF71-F179-FFD746F9A78B}"/>
              </a:ext>
            </a:extLst>
          </p:cNvPr>
          <p:cNvSpPr txBox="1"/>
          <p:nvPr/>
        </p:nvSpPr>
        <p:spPr>
          <a:xfrm>
            <a:off x="8191747" y="6943725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</a:t>
            </a:r>
            <a:endParaRPr lang="en-US" sz="2800" b="1" noProof="0" dirty="0">
              <a:solidFill>
                <a:schemeClr val="accent1"/>
              </a:solidFill>
            </a:endParaRPr>
          </a:p>
        </p:txBody>
      </p:sp>
      <p:pic>
        <p:nvPicPr>
          <p:cNvPr id="23" name="Graphic 22" descr="Tick with solid fill">
            <a:extLst>
              <a:ext uri="{FF2B5EF4-FFF2-40B4-BE49-F238E27FC236}">
                <a16:creationId xmlns:a16="http://schemas.microsoft.com/office/drawing/2014/main" id="{E88C146D-64D6-B808-8F60-0CC5A022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0135" y="3743325"/>
            <a:ext cx="609600" cy="609600"/>
          </a:xfrm>
          <a:prstGeom prst="rect">
            <a:avLst/>
          </a:prstGeom>
        </p:spPr>
      </p:pic>
      <p:pic>
        <p:nvPicPr>
          <p:cNvPr id="24" name="Graphic 23" descr="Tick with solid fill">
            <a:extLst>
              <a:ext uri="{FF2B5EF4-FFF2-40B4-BE49-F238E27FC236}">
                <a16:creationId xmlns:a16="http://schemas.microsoft.com/office/drawing/2014/main" id="{11AE8E80-3261-F83D-33E0-E5478C603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5677" y="5300335"/>
            <a:ext cx="609600" cy="609600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0EE2E105-19A3-B806-7BEE-C9150FCE4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05677" y="3743325"/>
            <a:ext cx="609600" cy="609600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81845227-C3CB-E673-CD14-A7EA58FDC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7175" y="5342870"/>
            <a:ext cx="609600" cy="60960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E6714B93-FDEC-08D6-64D9-3130D5A5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90536" y="6904970"/>
            <a:ext cx="609600" cy="6096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E7FD3502-9858-5D8D-9CAB-9865EABAB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40970" y="6904970"/>
            <a:ext cx="609600" cy="609600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741F7FC5-AE56-DE84-7A33-F0781589D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11200" y="8953500"/>
            <a:ext cx="609600" cy="609600"/>
          </a:xfrm>
          <a:prstGeom prst="rect">
            <a:avLst/>
          </a:prstGeom>
        </p:spPr>
      </p:pic>
      <p:pic>
        <p:nvPicPr>
          <p:cNvPr id="31" name="Graphic 30" descr="Tick with solid fill">
            <a:extLst>
              <a:ext uri="{FF2B5EF4-FFF2-40B4-BE49-F238E27FC236}">
                <a16:creationId xmlns:a16="http://schemas.microsoft.com/office/drawing/2014/main" id="{36B9C456-0060-ECD2-3413-C138C00C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2674" y="8953500"/>
            <a:ext cx="609600" cy="609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63A1FC-1F0A-6960-1919-CE5BC02D710E}"/>
              </a:ext>
            </a:extLst>
          </p:cNvPr>
          <p:cNvSpPr txBox="1"/>
          <p:nvPr/>
        </p:nvSpPr>
        <p:spPr>
          <a:xfrm>
            <a:off x="9102126" y="8996690"/>
            <a:ext cx="141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>
                <a:solidFill>
                  <a:schemeClr val="accent1"/>
                </a:solidFill>
              </a:rPr>
              <a:t>KNOWN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0B611-2FFD-17C0-8D5B-8CF5B72AEA87}"/>
              </a:ext>
            </a:extLst>
          </p:cNvPr>
          <p:cNvSpPr txBox="1"/>
          <p:nvPr/>
        </p:nvSpPr>
        <p:spPr>
          <a:xfrm>
            <a:off x="14635214" y="8996690"/>
            <a:ext cx="2150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0" dirty="0">
                <a:solidFill>
                  <a:schemeClr val="accent1"/>
                </a:solidFill>
              </a:rPr>
              <a:t>NOT KNOWN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FA9C-6B5C-BF6E-64D9-FBD865A756FD}"/>
                  </a:ext>
                </a:extLst>
              </p:cNvPr>
              <p:cNvSpPr txBox="1"/>
              <p:nvPr/>
            </p:nvSpPr>
            <p:spPr>
              <a:xfrm>
                <a:off x="11793587" y="2151609"/>
                <a:ext cx="3967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noProof="0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noProof="0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noProof="0" smtClean="0">
                              <a:solidFill>
                                <a:schemeClr val="accent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𝑫𝑺</m:t>
                          </m:r>
                        </m:sub>
                      </m:sSub>
                    </m:oMath>
                  </m:oMathPara>
                </a14:m>
                <a:endParaRPr lang="en-US" sz="2400" b="1" noProof="0" dirty="0">
                  <a:solidFill>
                    <a:schemeClr val="accent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BFFA9C-6B5C-BF6E-64D9-FBD865A75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3587" y="2151609"/>
                <a:ext cx="396775" cy="369332"/>
              </a:xfrm>
              <a:prstGeom prst="rect">
                <a:avLst/>
              </a:prstGeom>
              <a:blipFill>
                <a:blip r:embed="rId6"/>
                <a:stretch>
                  <a:fillRect l="-27692" r="-47692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B7A3CD-ACB7-79AD-AF33-61D0AA2461A7}"/>
                  </a:ext>
                </a:extLst>
              </p:cNvPr>
              <p:cNvSpPr txBox="1"/>
              <p:nvPr/>
            </p:nvSpPr>
            <p:spPr>
              <a:xfrm>
                <a:off x="15417383" y="2151609"/>
                <a:ext cx="5861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400" b="0" i="1" noProof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en-US" sz="2400" noProof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B7A3CD-ACB7-79AD-AF33-61D0AA246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7383" y="2151609"/>
                <a:ext cx="586186" cy="369332"/>
              </a:xfrm>
              <a:prstGeom prst="rect">
                <a:avLst/>
              </a:prstGeom>
              <a:blipFill>
                <a:blip r:embed="rId7"/>
                <a:stretch>
                  <a:fillRect l="-17708" r="-416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925537"/>
            <a:chOff x="0" y="0"/>
            <a:chExt cx="2833290" cy="298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294956" y="190500"/>
            <a:ext cx="11698087" cy="13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EXAMINED VEHICLE SETTINGS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667000" y="3390900"/>
                <a:ext cx="5105400" cy="44319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r>
                  <a:rPr lang="en-US" sz="4800" b="1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Control L</a:t>
                </a:r>
                <a:r>
                  <a:rPr lang="en-US" sz="4800" b="1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aw 1</a:t>
                </a:r>
              </a:p>
              <a:p>
                <a:r>
                  <a:rPr lang="en-US" sz="40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Phase 1-3:</a:t>
                </a:r>
                <a:endParaRPr lang="en-US" sz="400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Fixed </a:t>
                </a:r>
                <a:r>
                  <a:rPr lang="en-US" sz="40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u </a:t>
                </a: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and </a:t>
                </a:r>
                <a:r>
                  <a:rPr lang="en-US" sz="40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Variable </a:t>
                </a:r>
                <a14:m>
                  <m:oMath xmlns:m="http://schemas.openxmlformats.org/officeDocument/2006/math">
                    <m:r>
                      <a:rPr lang="en-US" sz="4000" i="1" spc="75" noProof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𝜓</m:t>
                    </m:r>
                  </m:oMath>
                </a14:m>
                <a:endParaRPr lang="en-US" sz="400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  <a:p>
                <a:r>
                  <a:rPr lang="en-US" sz="40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Phase 4: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Variable </a:t>
                </a:r>
                <a:r>
                  <a:rPr lang="en-US" sz="4000" spc="75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u</a:t>
                </a:r>
                <a:r>
                  <a:rPr lang="en-US" sz="40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and </a:t>
                </a:r>
                <a:r>
                  <a:rPr lang="en-US" sz="4000" spc="75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4000" spc="75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4000" i="1" spc="75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𝜓</m:t>
                    </m:r>
                  </m:oMath>
                </a14:m>
                <a:endParaRPr lang="en-US" sz="4000" spc="75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390900"/>
                <a:ext cx="5105400" cy="4431983"/>
              </a:xfrm>
              <a:prstGeom prst="rect">
                <a:avLst/>
              </a:prstGeom>
              <a:blipFill>
                <a:blip r:embed="rId3"/>
                <a:stretch>
                  <a:fillRect l="-7288" t="-4127" b="-6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46DEF8ED-0044-1D0C-5897-384044E8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8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BEED7A-04AB-5DEC-42A7-0C863AA77123}"/>
                  </a:ext>
                </a:extLst>
              </p:cNvPr>
              <p:cNvSpPr txBox="1"/>
              <p:nvPr/>
            </p:nvSpPr>
            <p:spPr>
              <a:xfrm>
                <a:off x="10630590" y="3848100"/>
                <a:ext cx="5105399" cy="285206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4800" b="1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Control Law 2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Variable </a:t>
                </a:r>
                <a:r>
                  <a:rPr lang="en-US" sz="40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u</a:t>
                </a: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 and </a:t>
                </a:r>
                <a:r>
                  <a:rPr lang="en-US" sz="4000" spc="75" noProof="0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v</a:t>
                </a:r>
              </a:p>
              <a:p>
                <a:pPr marL="571500" indent="-5715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4000" spc="75" noProof="0" dirty="0">
                    <a:solidFill>
                      <a:schemeClr val="accent1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Fixed </a:t>
                </a:r>
                <a14:m>
                  <m:oMath xmlns:m="http://schemas.openxmlformats.org/officeDocument/2006/math">
                    <m:r>
                      <a:rPr lang="en-US" sz="4000" b="0" i="1" spc="75" noProof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Glacial Indifference"/>
                        <a:cs typeface="Glacial Indifference"/>
                        <a:sym typeface="Glacial Indifference"/>
                      </a:rPr>
                      <m:t>𝜓</m:t>
                    </m:r>
                  </m:oMath>
                </a14:m>
                <a:endParaRPr lang="en-US" sz="4000" spc="75" noProof="0" dirty="0">
                  <a:solidFill>
                    <a:schemeClr val="accent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3BEED7A-04AB-5DEC-42A7-0C863AA77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590" y="3848100"/>
                <a:ext cx="5105399" cy="2852063"/>
              </a:xfrm>
              <a:prstGeom prst="rect">
                <a:avLst/>
              </a:prstGeom>
              <a:blipFill>
                <a:blip r:embed="rId4"/>
                <a:stretch>
                  <a:fillRect l="-7288" b="-10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5">
            <a:extLst>
              <a:ext uri="{FF2B5EF4-FFF2-40B4-BE49-F238E27FC236}">
                <a16:creationId xmlns:a16="http://schemas.microsoft.com/office/drawing/2014/main" id="{158820A0-58B9-EAB5-7C23-E127A9873B29}"/>
              </a:ext>
            </a:extLst>
          </p:cNvPr>
          <p:cNvSpPr txBox="1"/>
          <p:nvPr/>
        </p:nvSpPr>
        <p:spPr>
          <a:xfrm>
            <a:off x="2667000" y="8390140"/>
            <a:ext cx="480060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Suitable for cases 1-3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E30038A-4602-81E9-F177-758DF5CA3073}"/>
              </a:ext>
            </a:extLst>
          </p:cNvPr>
          <p:cNvSpPr txBox="1"/>
          <p:nvPr/>
        </p:nvSpPr>
        <p:spPr>
          <a:xfrm>
            <a:off x="10630590" y="8390140"/>
            <a:ext cx="510539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76"/>
              </a:lnSpc>
            </a:pPr>
            <a:r>
              <a:rPr lang="en-US" sz="3600" spc="75" noProof="0" dirty="0">
                <a:solidFill>
                  <a:schemeClr val="accent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Suitable for case 2 only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6C20-5D98-B951-CCF4-64D8B943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38DA030-7FAC-2F48-6FB8-E27FD222A598}"/>
              </a:ext>
            </a:extLst>
          </p:cNvPr>
          <p:cNvGrpSpPr/>
          <p:nvPr/>
        </p:nvGrpSpPr>
        <p:grpSpPr>
          <a:xfrm>
            <a:off x="0" y="0"/>
            <a:ext cx="18288000" cy="1925537"/>
            <a:chOff x="0" y="0"/>
            <a:chExt cx="2833290" cy="29831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A0CD077-8F7B-3A00-6236-0D11EA657A77}"/>
                </a:ext>
              </a:extLst>
            </p:cNvPr>
            <p:cNvSpPr/>
            <p:nvPr/>
          </p:nvSpPr>
          <p:spPr>
            <a:xfrm>
              <a:off x="0" y="0"/>
              <a:ext cx="2833290" cy="298316"/>
            </a:xfrm>
            <a:custGeom>
              <a:avLst/>
              <a:gdLst/>
              <a:ahLst/>
              <a:cxnLst/>
              <a:rect l="l" t="t" r="r" b="b"/>
              <a:pathLst>
                <a:path w="2833290" h="298316">
                  <a:moveTo>
                    <a:pt x="0" y="0"/>
                  </a:moveTo>
                  <a:lnTo>
                    <a:pt x="2833290" y="0"/>
                  </a:lnTo>
                  <a:lnTo>
                    <a:pt x="2833290" y="298316"/>
                  </a:lnTo>
                  <a:lnTo>
                    <a:pt x="0" y="298316"/>
                  </a:lnTo>
                  <a:close/>
                </a:path>
              </a:pathLst>
            </a:custGeom>
            <a:solidFill>
              <a:srgbClr val="84B3CE"/>
            </a:solidFill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/>
            <a:lstStyle/>
            <a:p>
              <a:endParaRPr lang="en-US" noProof="0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4AA1886-B3E2-449B-D399-CA1D456E1856}"/>
              </a:ext>
            </a:extLst>
          </p:cNvPr>
          <p:cNvSpPr txBox="1"/>
          <p:nvPr/>
        </p:nvSpPr>
        <p:spPr>
          <a:xfrm>
            <a:off x="2485678" y="114300"/>
            <a:ext cx="13316644" cy="1312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54"/>
              </a:lnSpc>
            </a:pPr>
            <a:r>
              <a:rPr lang="en-US" sz="6000" noProof="0" dirty="0">
                <a:solidFill>
                  <a:schemeClr val="bg1"/>
                </a:solidFill>
                <a:latin typeface="Marcellus"/>
                <a:ea typeface="Marcellus"/>
                <a:cs typeface="Marcellus"/>
                <a:sym typeface="Marcellus"/>
              </a:rPr>
              <a:t>4 CASE STUDIES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C86144DE-73BD-BC42-AD8E-A0D66902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50570" y="97917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1800" noProof="0" smtClean="0">
                <a:solidFill>
                  <a:schemeClr val="accent1"/>
                </a:solidFill>
              </a:rPr>
              <a:pPr/>
              <a:t>9</a:t>
            </a:fld>
            <a:endParaRPr lang="en-US" noProof="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3DCBFF-F48E-EDB0-0433-297F99702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563638"/>
                  </p:ext>
                </p:extLst>
              </p:nvPr>
            </p:nvGraphicFramePr>
            <p:xfrm>
              <a:off x="5219700" y="3314700"/>
              <a:ext cx="7848600" cy="533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6200">
                      <a:extLst>
                        <a:ext uri="{9D8B030D-6E8A-4147-A177-3AD203B41FA5}">
                          <a16:colId xmlns:a16="http://schemas.microsoft.com/office/drawing/2014/main" val="97113535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2474528798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2458961240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CASE STUDY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CONTROL LAW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DS KNOWLEDGE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434957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265735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432941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dirty="0">
                              <a:solidFill>
                                <a:schemeClr val="tx2"/>
                              </a:solidFill>
                            </a:rPr>
                            <a:t> and</a:t>
                          </a:r>
                          <a:r>
                            <a:rPr lang="it-IT" b="0" baseline="0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unknown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38955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unknown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 known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65721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03DCBFF-F48E-EDB0-0433-297F99702C1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563638"/>
                  </p:ext>
                </p:extLst>
              </p:nvPr>
            </p:nvGraphicFramePr>
            <p:xfrm>
              <a:off x="5219700" y="3314700"/>
              <a:ext cx="7848600" cy="533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16200">
                      <a:extLst>
                        <a:ext uri="{9D8B030D-6E8A-4147-A177-3AD203B41FA5}">
                          <a16:colId xmlns:a16="http://schemas.microsoft.com/office/drawing/2014/main" val="97113535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2474528798"/>
                        </a:ext>
                      </a:extLst>
                    </a:gridCol>
                    <a:gridCol w="2616200">
                      <a:extLst>
                        <a:ext uri="{9D8B030D-6E8A-4147-A177-3AD203B41FA5}">
                          <a16:colId xmlns:a16="http://schemas.microsoft.com/office/drawing/2014/main" val="2458961240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CASE STUDY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CONTROL LAW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dirty="0"/>
                            <a:t>DS KNOWLEDGE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434957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66" t="-100571" r="-932" b="-301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265735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66" t="-199432" r="-93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4329419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3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66" t="-301143" r="-932" b="-101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3895500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dirty="0"/>
                        </a:p>
                        <a:p>
                          <a:pPr algn="ctr"/>
                          <a:r>
                            <a:rPr lang="it-IT" sz="2000" dirty="0">
                              <a:solidFill>
                                <a:schemeClr val="tx2"/>
                              </a:solidFill>
                            </a:rPr>
                            <a:t>2</a:t>
                          </a:r>
                          <a:endParaRPr lang="en-US" sz="2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466" t="-401143" r="-932" b="-1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65721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7621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A03BE34-4D8C-4D59-9ED8-9A79BAAAFCE7}">
  <we:reference id="wa200005566" version="3.0.0.3" store="en-GB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ccd41f-6e3d-4dd1-b73a-3cc5d9274f7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F4450F41520564A8E5EE7EA99412E2C" ma:contentTypeVersion="14" ma:contentTypeDescription="Creare un nuovo documento." ma:contentTypeScope="" ma:versionID="6802ed824f2523f6ee7e9bcc307ebcc9">
  <xsd:schema xmlns:xsd="http://www.w3.org/2001/XMLSchema" xmlns:xs="http://www.w3.org/2001/XMLSchema" xmlns:p="http://schemas.microsoft.com/office/2006/metadata/properties" xmlns:ns3="33a18f70-040e-4d93-a672-f6b0628d4591" xmlns:ns4="96ccd41f-6e3d-4dd1-b73a-3cc5d9274f77" targetNamespace="http://schemas.microsoft.com/office/2006/metadata/properties" ma:root="true" ma:fieldsID="d1d27acf8651b01e373e98652a1158b9" ns3:_="" ns4:_="">
    <xsd:import namespace="33a18f70-040e-4d93-a672-f6b0628d4591"/>
    <xsd:import namespace="96ccd41f-6e3d-4dd1-b73a-3cc5d9274f7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18f70-040e-4d93-a672-f6b0628d45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ccd41f-6e3d-4dd1-b73a-3cc5d9274f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5A975C-BCCC-460E-A9D6-3FD1FD2860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27330-2033-4C8F-9790-173EDDC96D37}">
  <ds:schemaRefs>
    <ds:schemaRef ds:uri="33a18f70-040e-4d93-a672-f6b0628d4591"/>
    <ds:schemaRef ds:uri="http://purl.org/dc/terms/"/>
    <ds:schemaRef ds:uri="http://schemas.microsoft.com/office/infopath/2007/PartnerControls"/>
    <ds:schemaRef ds:uri="96ccd41f-6e3d-4dd1-b73a-3cc5d9274f77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38A4FD-AF04-4505-964D-4E600038FF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18f70-040e-4d93-a672-f6b0628d4591"/>
    <ds:schemaRef ds:uri="96ccd41f-6e3d-4dd1-b73a-3cc5d9274f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5162</TotalTime>
  <Words>891</Words>
  <Application>Microsoft Office PowerPoint</Application>
  <PresentationFormat>Custom</PresentationFormat>
  <Paragraphs>332</Paragraphs>
  <Slides>28</Slides>
  <Notes>20</Notes>
  <HiddenSlides>3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Glacial Indifference</vt:lpstr>
      <vt:lpstr>Calibri</vt:lpstr>
      <vt:lpstr>Arial</vt:lpstr>
      <vt:lpstr>Marcellus</vt:lpstr>
      <vt:lpstr>Cambria Math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Photo Clean Save The Sea Presentation</dc:title>
  <cp:lastModifiedBy>Ambra Ierardi</cp:lastModifiedBy>
  <cp:revision>18</cp:revision>
  <dcterms:created xsi:type="dcterms:W3CDTF">2006-08-16T00:00:00Z</dcterms:created>
  <dcterms:modified xsi:type="dcterms:W3CDTF">2025-08-29T10:06:01Z</dcterms:modified>
  <dc:identifier>DAGwmvKc33A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0x010100CF4450F41520564A8E5EE7EA99412E2C</vt:lpwstr>
  </property>
</Properties>
</file>